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468" r:id="rId2"/>
    <p:sldId id="519" r:id="rId3"/>
    <p:sldId id="680" r:id="rId4"/>
    <p:sldId id="677" r:id="rId5"/>
    <p:sldId id="681" r:id="rId6"/>
    <p:sldId id="678" r:id="rId7"/>
    <p:sldId id="685" r:id="rId8"/>
    <p:sldId id="683" r:id="rId9"/>
    <p:sldId id="682" r:id="rId10"/>
    <p:sldId id="679" r:id="rId11"/>
    <p:sldId id="522" r:id="rId12"/>
    <p:sldId id="524" r:id="rId13"/>
    <p:sldId id="686" r:id="rId14"/>
    <p:sldId id="684" r:id="rId15"/>
    <p:sldId id="526" r:id="rId16"/>
    <p:sldId id="527" r:id="rId17"/>
    <p:sldId id="529" r:id="rId18"/>
    <p:sldId id="531" r:id="rId19"/>
    <p:sldId id="532" r:id="rId20"/>
    <p:sldId id="533" r:id="rId21"/>
    <p:sldId id="534" r:id="rId22"/>
    <p:sldId id="631" r:id="rId23"/>
    <p:sldId id="535" r:id="rId24"/>
    <p:sldId id="609" r:id="rId25"/>
    <p:sldId id="610" r:id="rId26"/>
    <p:sldId id="687" r:id="rId27"/>
    <p:sldId id="470" r:id="rId28"/>
    <p:sldId id="401" r:id="rId29"/>
    <p:sldId id="477" r:id="rId30"/>
    <p:sldId id="478" r:id="rId31"/>
    <p:sldId id="474" r:id="rId32"/>
    <p:sldId id="484" r:id="rId33"/>
    <p:sldId id="483" r:id="rId34"/>
    <p:sldId id="485" r:id="rId35"/>
    <p:sldId id="489" r:id="rId36"/>
    <p:sldId id="490" r:id="rId37"/>
    <p:sldId id="491" r:id="rId38"/>
    <p:sldId id="486" r:id="rId39"/>
    <p:sldId id="632" r:id="rId40"/>
    <p:sldId id="688" r:id="rId41"/>
    <p:sldId id="600" r:id="rId42"/>
    <p:sldId id="613" r:id="rId43"/>
    <p:sldId id="615" r:id="rId44"/>
    <p:sldId id="619" r:id="rId45"/>
    <p:sldId id="675" r:id="rId46"/>
    <p:sldId id="614" r:id="rId47"/>
    <p:sldId id="601" r:id="rId48"/>
    <p:sldId id="612" r:id="rId49"/>
    <p:sldId id="577" r:id="rId50"/>
    <p:sldId id="598" r:id="rId51"/>
    <p:sldId id="641" r:id="rId52"/>
    <p:sldId id="689" r:id="rId53"/>
    <p:sldId id="690" r:id="rId54"/>
    <p:sldId id="691" r:id="rId55"/>
    <p:sldId id="634" r:id="rId56"/>
    <p:sldId id="635" r:id="rId57"/>
    <p:sldId id="636" r:id="rId58"/>
    <p:sldId id="637" r:id="rId59"/>
    <p:sldId id="640" r:id="rId60"/>
    <p:sldId id="638" r:id="rId61"/>
    <p:sldId id="639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8F8F8"/>
    <a:srgbClr val="CC00CC"/>
    <a:srgbClr val="FF00FF"/>
    <a:srgbClr val="D0D8E8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93" autoAdjust="0"/>
    <p:restoredTop sz="88744" autoAdjust="0"/>
  </p:normalViewPr>
  <p:slideViewPr>
    <p:cSldViewPr>
      <p:cViewPr varScale="1">
        <p:scale>
          <a:sx n="49" d="100"/>
          <a:sy n="49" d="100"/>
        </p:scale>
        <p:origin x="-72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1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22" d="100"/>
          <a:sy n="122" d="100"/>
        </p:scale>
        <p:origin x="-3896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DFDEA9-B1B8-4B91-8036-8374FB0D6B2A}" type="datetimeFigureOut">
              <a:rPr lang="en-US" smtClean="0"/>
              <a:t>2011-11-30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9DB77F-FF47-4A22-BD5D-C59E0BEB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220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F147B8-6B10-4D46-9807-E983DBE5E93B}" type="datetimeFigureOut">
              <a:rPr lang="en-US" smtClean="0"/>
              <a:pPr/>
              <a:t>2011-11-30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EFE932-B70E-444F-94EE-E822FAF4BC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11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FE932-B70E-444F-94EE-E822FAF4BCE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~O(n):</a:t>
            </a:r>
            <a:r>
              <a:rPr lang="en-US" baseline="0" dirty="0" smtClean="0"/>
              <a:t> explain length assumption</a:t>
            </a:r>
          </a:p>
          <a:p>
            <a:r>
              <a:rPr lang="en-US" baseline="0" dirty="0" smtClean="0"/>
              <a:t>Cosine similarity – 5 or 6 lectures down the road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FE932-B70E-444F-94EE-E822FAF4BCEE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784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Contact &amp; email address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FE932-B70E-444F-94EE-E822FAF4BCEE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881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Details, don’t worry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FE932-B70E-444F-94EE-E822FAF4BCE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591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Details:.....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FE932-B70E-444F-94EE-E822FAF4BCE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990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Acceleration</a:t>
            </a:r>
            <a:r>
              <a:rPr lang="en-US" baseline="0" dirty="0" smtClean="0"/>
              <a:t> stops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FE932-B70E-444F-94EE-E822FAF4BCE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634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question:</a:t>
            </a:r>
            <a:r>
              <a:rPr lang="en-US" baseline="0" dirty="0" smtClean="0"/>
              <a:t> what should we do?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FE932-B70E-444F-94EE-E822FAF4BCEE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120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Boxes</a:t>
            </a:r>
            <a:r>
              <a:rPr lang="en-US" baseline="0" dirty="0" smtClean="0"/>
              <a:t> under W, A, B, 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FE932-B70E-444F-94EE-E822FAF4BCEE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532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Order of ~O(n)</a:t>
            </a:r>
            <a:r>
              <a:rPr lang="en-US" baseline="0" dirty="0" smtClean="0"/>
              <a:t> non-zero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FE932-B70E-444F-94EE-E822FAF4BCEE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769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the boxes!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FE932-B70E-444F-94EE-E822FAF4BCEE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858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~O(n)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FE932-B70E-444F-94EE-E822FAF4BCEE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898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69874-844A-4A55-9AFB-50672BCC0282}" type="datetime1">
              <a:rPr lang="en-US" smtClean="0"/>
              <a:t>2011-11-30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E5C2-0C55-4247-AB5B-518C52A256F0}" type="datetime1">
              <a:rPr lang="en-US" smtClean="0"/>
              <a:t>2011-11-30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5913F-2340-460A-A070-F5D838A80CED}" type="datetime1">
              <a:rPr lang="en-US" smtClean="0"/>
              <a:t>2011-11-30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AE8CA-EBEA-45D3-97AB-0466EE7B214A}" type="datetime1">
              <a:rPr lang="en-US" smtClean="0"/>
              <a:t>2011-11-30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C995A-88E8-4006-95E1-E6463373482B}" type="datetime1">
              <a:rPr lang="en-US" smtClean="0"/>
              <a:t>2011-11-30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4FD95-C0E2-4872-B679-0728EB605C60}" type="datetime1">
              <a:rPr lang="en-US" smtClean="0"/>
              <a:t>2011-11-30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FB85D-9751-4ABD-9559-482E9206D058}" type="datetime1">
              <a:rPr lang="en-US" smtClean="0"/>
              <a:t>2011-11-30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511F4-F1CA-4AD1-B383-CAFC97080D9A}" type="datetime1">
              <a:rPr lang="en-US" smtClean="0"/>
              <a:t>2011-11-30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C5255-7D7F-4FC1-8A16-AC02B862E891}" type="datetime1">
              <a:rPr lang="en-US" smtClean="0"/>
              <a:t>2011-11-30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483B7-A177-4F72-8123-0C952BC4FD68}" type="datetime1">
              <a:rPr lang="en-US" smtClean="0"/>
              <a:t>2011-11-30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03A7-F9CC-46EF-9A45-360FBFC633FA}" type="datetime1">
              <a:rPr lang="en-US" smtClean="0"/>
              <a:t>2011-11-30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6D6CC-029D-4A37-9843-35E69088017F}" type="datetime1">
              <a:rPr lang="en-US" smtClean="0"/>
              <a:t>2011-11-30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10" Type="http://schemas.openxmlformats.org/officeDocument/2006/relationships/image" Target="../media/image17.wmf"/><Relationship Id="rId4" Type="http://schemas.openxmlformats.org/officeDocument/2006/relationships/image" Target="../media/image11.wmf"/><Relationship Id="rId9" Type="http://schemas.openxmlformats.org/officeDocument/2006/relationships/image" Target="../media/image16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10" Type="http://schemas.openxmlformats.org/officeDocument/2006/relationships/image" Target="../media/image17.wmf"/><Relationship Id="rId4" Type="http://schemas.openxmlformats.org/officeDocument/2006/relationships/image" Target="../media/image11.wmf"/><Relationship Id="rId9" Type="http://schemas.openxmlformats.org/officeDocument/2006/relationships/image" Target="../media/image16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wmf"/><Relationship Id="rId4" Type="http://schemas.openxmlformats.org/officeDocument/2006/relationships/image" Target="../media/image16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23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wmf"/><Relationship Id="rId5" Type="http://schemas.openxmlformats.org/officeDocument/2006/relationships/image" Target="../media/image22.wmf"/><Relationship Id="rId4" Type="http://schemas.openxmlformats.org/officeDocument/2006/relationships/image" Target="../media/image1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4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5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7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8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10.bin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43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3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frank@cs.cmu.edu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58975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Power Iteration Clustering</a:t>
            </a:r>
            <a:endParaRPr lang="en-US" sz="32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10000"/>
            <a:ext cx="6705600" cy="1676401"/>
          </a:xfrm>
        </p:spPr>
        <p:txBody>
          <a:bodyPr>
            <a:normAutofit fontScale="40000" lnSpcReduction="20000"/>
          </a:bodyPr>
          <a:lstStyle/>
          <a:p>
            <a:r>
              <a:rPr lang="en-US" sz="5100" dirty="0" smtClean="0">
                <a:solidFill>
                  <a:schemeClr val="bg1">
                    <a:lumMod val="50000"/>
                  </a:schemeClr>
                </a:solidFill>
              </a:rPr>
              <a:t>Frank Lin</a:t>
            </a: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</a:rPr>
              <a:t> 10-710 Structured Prediction</a:t>
            </a:r>
          </a:p>
          <a:p>
            <a:r>
              <a:rPr lang="en-US" sz="4000" dirty="0">
                <a:solidFill>
                  <a:schemeClr val="bg1">
                    <a:lumMod val="50000"/>
                  </a:schemeClr>
                </a:solidFill>
              </a:rPr>
              <a:t>School of Computer Science</a:t>
            </a:r>
          </a:p>
          <a:p>
            <a:r>
              <a:rPr lang="en-US" sz="4000" dirty="0">
                <a:solidFill>
                  <a:schemeClr val="bg1">
                    <a:lumMod val="50000"/>
                  </a:schemeClr>
                </a:solidFill>
              </a:rPr>
              <a:t>Carnegie Mellon </a:t>
            </a:r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</a:rPr>
              <a:t>University</a:t>
            </a:r>
          </a:p>
          <a:p>
            <a:r>
              <a:rPr lang="en-US" sz="4000" smtClean="0">
                <a:solidFill>
                  <a:schemeClr val="bg1">
                    <a:lumMod val="50000"/>
                  </a:schemeClr>
                </a:solidFill>
              </a:rPr>
              <a:t>2011-11-28</a:t>
            </a:r>
            <a:endParaRPr lang="en-US" sz="4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-533400" y="4038600"/>
            <a:ext cx="9525000" cy="3124200"/>
            <a:chOff x="-533400" y="4038600"/>
            <a:chExt cx="9525000" cy="3124200"/>
          </a:xfrm>
        </p:grpSpPr>
        <p:cxnSp>
          <p:nvCxnSpPr>
            <p:cNvPr id="16" name="Straight Connector 15"/>
            <p:cNvCxnSpPr>
              <a:stCxn id="8" idx="5"/>
            </p:cNvCxnSpPr>
            <p:nvPr/>
          </p:nvCxnSpPr>
          <p:spPr>
            <a:xfrm rot="16200000" flipH="1">
              <a:off x="7899609" y="5994609"/>
              <a:ext cx="524155" cy="1659826"/>
            </a:xfrm>
            <a:prstGeom prst="line">
              <a:avLst/>
            </a:prstGeom>
            <a:ln w="254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Oval 4"/>
            <p:cNvSpPr/>
            <p:nvPr/>
          </p:nvSpPr>
          <p:spPr>
            <a:xfrm>
              <a:off x="7780637" y="5307228"/>
              <a:ext cx="8382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3" descr="C:\Documents and Settings\frank\Local Settings\Temporary Internet Files\Content.IE5\0XYZ4567\dglxasset[1].aspx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00999" y="4038600"/>
              <a:ext cx="622535" cy="1509952"/>
            </a:xfrm>
            <a:prstGeom prst="rect">
              <a:avLst/>
            </a:prstGeom>
            <a:noFill/>
          </p:spPr>
        </p:pic>
        <p:sp>
          <p:nvSpPr>
            <p:cNvPr id="7" name="Oval 6"/>
            <p:cNvSpPr/>
            <p:nvPr/>
          </p:nvSpPr>
          <p:spPr>
            <a:xfrm>
              <a:off x="5714999" y="5410200"/>
              <a:ext cx="9906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6095999" y="6172200"/>
              <a:ext cx="14478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90800" y="5905500"/>
              <a:ext cx="15240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7010399" y="5105400"/>
              <a:ext cx="533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>
              <a:stCxn id="5" idx="4"/>
              <a:endCxn id="8" idx="7"/>
            </p:cNvCxnSpPr>
            <p:nvPr/>
          </p:nvCxnSpPr>
          <p:spPr>
            <a:xfrm rot="5400000">
              <a:off x="7452192" y="5491609"/>
              <a:ext cx="627127" cy="867964"/>
            </a:xfrm>
            <a:prstGeom prst="line">
              <a:avLst/>
            </a:prstGeom>
            <a:ln w="254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5" idx="2"/>
              <a:endCxn id="7" idx="6"/>
            </p:cNvCxnSpPr>
            <p:nvPr/>
          </p:nvCxnSpPr>
          <p:spPr>
            <a:xfrm rot="10800000" flipV="1">
              <a:off x="6705599" y="5459628"/>
              <a:ext cx="1075038" cy="102972"/>
            </a:xfrm>
            <a:prstGeom prst="line">
              <a:avLst/>
            </a:prstGeom>
            <a:ln w="254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9" idx="6"/>
              <a:endCxn id="8" idx="2"/>
            </p:cNvCxnSpPr>
            <p:nvPr/>
          </p:nvCxnSpPr>
          <p:spPr>
            <a:xfrm>
              <a:off x="4114800" y="6134100"/>
              <a:ext cx="1981199" cy="266700"/>
            </a:xfrm>
            <a:prstGeom prst="line">
              <a:avLst/>
            </a:prstGeom>
            <a:ln w="254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10" idx="3"/>
              <a:endCxn id="7" idx="7"/>
            </p:cNvCxnSpPr>
            <p:nvPr/>
          </p:nvCxnSpPr>
          <p:spPr>
            <a:xfrm rot="5400000">
              <a:off x="6714845" y="5081167"/>
              <a:ext cx="219355" cy="527985"/>
            </a:xfrm>
            <a:prstGeom prst="line">
              <a:avLst/>
            </a:prstGeom>
            <a:ln w="254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1524000" y="6248402"/>
              <a:ext cx="1143000" cy="380998"/>
            </a:xfrm>
            <a:prstGeom prst="line">
              <a:avLst/>
            </a:prstGeom>
            <a:ln w="254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-533400" y="6477000"/>
              <a:ext cx="2209800" cy="685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Spectral Clustering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Results with Normalized Cuts:</a:t>
            </a:r>
            <a:endParaRPr lang="en-US" dirty="0"/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1066800" y="4708525"/>
            <a:ext cx="1041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00" dirty="0">
                <a:sym typeface="Wingdings" pitchFamily="2" charset="2"/>
              </a:rPr>
              <a:t></a:t>
            </a:r>
            <a:endParaRPr lang="en-US" sz="8000" dirty="0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883400" y="4708525"/>
            <a:ext cx="1041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00" dirty="0">
                <a:sym typeface="Wingdings" pitchFamily="2" charset="2"/>
              </a:rPr>
              <a:t></a:t>
            </a:r>
            <a:endParaRPr lang="en-US" sz="8000" dirty="0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3987800" y="4708525"/>
            <a:ext cx="1041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00" dirty="0">
                <a:sym typeface="Wingdings" pitchFamily="2" charset="2"/>
              </a:rPr>
              <a:t></a:t>
            </a:r>
            <a:endParaRPr lang="en-US" sz="8000" dirty="0"/>
          </a:p>
        </p:txBody>
      </p:sp>
      <p:pic>
        <p:nvPicPr>
          <p:cNvPr id="5122" name="Picture 2" descr="C:\Documents and Settings\frank\Desktop\Submissions\2010ICML\figures\3blobs-ncut-result.e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55308"/>
            <a:ext cx="2936875" cy="2545292"/>
          </a:xfrm>
          <a:prstGeom prst="rect">
            <a:avLst/>
          </a:prstGeom>
          <a:noFill/>
        </p:spPr>
      </p:pic>
      <p:pic>
        <p:nvPicPr>
          <p:cNvPr id="5123" name="Picture 3" descr="C:\Documents and Settings\frank\Desktop\Submissions\2010ICML\figures\3circles-ncut-result.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599" y="2133600"/>
            <a:ext cx="3200401" cy="2773681"/>
          </a:xfrm>
          <a:prstGeom prst="rect">
            <a:avLst/>
          </a:prstGeom>
          <a:noFill/>
        </p:spPr>
      </p:pic>
      <p:pic>
        <p:nvPicPr>
          <p:cNvPr id="5124" name="Picture 4" descr="C:\Documents and Settings\frank\Desktop\Submissions\2010ICML\figures\squiggles-ncut-result.ep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2057400"/>
            <a:ext cx="3016250" cy="2614083"/>
          </a:xfrm>
          <a:prstGeom prst="rect">
            <a:avLst/>
          </a:prstGeom>
          <a:noFill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02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Spectral Clustering</a:t>
            </a:r>
            <a:endParaRPr lang="en-US" dirty="0"/>
          </a:p>
        </p:txBody>
      </p:sp>
      <p:pic>
        <p:nvPicPr>
          <p:cNvPr id="5122" name="Picture 2" descr="C:\Documents and Settings\frank\Desktop\Submissions\2010ICML\figures\3blobs-ncut-result.e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219200"/>
            <a:ext cx="1885950" cy="1634490"/>
          </a:xfrm>
          <a:prstGeom prst="rect">
            <a:avLst/>
          </a:prstGeom>
          <a:noFill/>
        </p:spPr>
      </p:pic>
      <p:pic>
        <p:nvPicPr>
          <p:cNvPr id="5123" name="Picture 3" descr="C:\Documents and Settings\frank\Desktop\Submissions\2010ICML\figures\3circles-ncut-result.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1219200"/>
            <a:ext cx="1885950" cy="1634490"/>
          </a:xfrm>
          <a:prstGeom prst="rect">
            <a:avLst/>
          </a:prstGeom>
          <a:noFill/>
        </p:spPr>
      </p:pic>
      <p:pic>
        <p:nvPicPr>
          <p:cNvPr id="5124" name="Picture 4" descr="C:\Documents and Settings\frank\Desktop\Submissions\2010ICML\figures\squiggles-ncut-result.ep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7450" y="1219200"/>
            <a:ext cx="1885950" cy="1634490"/>
          </a:xfrm>
          <a:prstGeom prst="rect">
            <a:avLst/>
          </a:prstGeom>
          <a:noFill/>
        </p:spPr>
      </p:pic>
      <p:pic>
        <p:nvPicPr>
          <p:cNvPr id="6146" name="Picture 2" descr="C:\Documents and Settings\frank\Desktop\Submissions\2010ICML\figures\3circles-ncut-ev2.ep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175" y="3068955"/>
            <a:ext cx="1885950" cy="1634490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</p:pic>
      <p:pic>
        <p:nvPicPr>
          <p:cNvPr id="6147" name="Picture 3" descr="C:\Documents and Settings\frank\Desktop\Submissions\2010ICML\figures\squiggles-ncut-ev2.ep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67450" y="3068955"/>
            <a:ext cx="1885950" cy="1634490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</p:pic>
      <p:pic>
        <p:nvPicPr>
          <p:cNvPr id="6148" name="Picture 4" descr="C:\Documents and Settings\frank\Desktop\Submissions\2010ICML\figures\3blobs-ncut-ev2.ep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52600" y="3068955"/>
            <a:ext cx="1885950" cy="1634490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</p:pic>
      <p:pic>
        <p:nvPicPr>
          <p:cNvPr id="6149" name="Picture 5" descr="C:\Documents and Settings\frank\Desktop\Submissions\2010ICML\figures\3blobs-ncut-ev3.ep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52600" y="5071110"/>
            <a:ext cx="1885950" cy="1634490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</p:pic>
      <p:pic>
        <p:nvPicPr>
          <p:cNvPr id="6150" name="Picture 6" descr="C:\Documents and Settings\frank\Desktop\Submissions\2010ICML\figures\3circles-ncut-ev3.ep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67175" y="5071110"/>
            <a:ext cx="1885950" cy="1634490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</p:pic>
      <p:pic>
        <p:nvPicPr>
          <p:cNvPr id="6151" name="Picture 7" descr="C:\Documents and Settings\frank\Desktop\Submissions\2010ICML\figures\squiggles-ncut-ev3.eps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67450" y="5071110"/>
            <a:ext cx="1885950" cy="1634490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304801" y="1600200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dataset and normalized cut results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304800" y="3581399"/>
            <a:ext cx="1186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smallest eigenvector 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304800" y="5435025"/>
            <a:ext cx="1186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3</a:t>
            </a:r>
            <a:r>
              <a:rPr lang="en-US" sz="1600" baseline="30000" dirty="0" smtClean="0"/>
              <a:t>rd</a:t>
            </a:r>
            <a:r>
              <a:rPr lang="en-US" sz="1600" dirty="0" smtClean="0"/>
              <a:t> smallest eigenvector </a:t>
            </a:r>
            <a:endParaRPr lang="en-US" sz="1600" dirty="0"/>
          </a:p>
        </p:txBody>
      </p:sp>
      <p:grpSp>
        <p:nvGrpSpPr>
          <p:cNvPr id="2" name="Group 31"/>
          <p:cNvGrpSpPr/>
          <p:nvPr/>
        </p:nvGrpSpPr>
        <p:grpSpPr>
          <a:xfrm>
            <a:off x="3657601" y="3048794"/>
            <a:ext cx="369332" cy="1676400"/>
            <a:chOff x="3657601" y="3048794"/>
            <a:chExt cx="369332" cy="1676400"/>
          </a:xfrm>
        </p:grpSpPr>
        <p:sp>
          <p:nvSpPr>
            <p:cNvPr id="15" name="TextBox 14"/>
            <p:cNvSpPr txBox="1"/>
            <p:nvPr/>
          </p:nvSpPr>
          <p:spPr>
            <a:xfrm rot="16200000">
              <a:off x="3492748" y="3739841"/>
              <a:ext cx="699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6">
                      <a:lumMod val="75000"/>
                    </a:schemeClr>
                  </a:solidFill>
                </a:rPr>
                <a:t>value</a:t>
              </a:r>
              <a:endParaRPr lang="en-US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rot="5400000">
              <a:off x="3124200" y="3886200"/>
              <a:ext cx="1676400" cy="1588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32"/>
          <p:cNvGrpSpPr/>
          <p:nvPr/>
        </p:nvGrpSpPr>
        <p:grpSpPr>
          <a:xfrm>
            <a:off x="4114006" y="4746702"/>
            <a:ext cx="1829594" cy="369332"/>
            <a:chOff x="4114006" y="4746702"/>
            <a:chExt cx="1829594" cy="369332"/>
          </a:xfrm>
        </p:grpSpPr>
        <p:cxnSp>
          <p:nvCxnSpPr>
            <p:cNvPr id="21" name="Straight Arrow Connector 20"/>
            <p:cNvCxnSpPr/>
            <p:nvPr/>
          </p:nvCxnSpPr>
          <p:spPr>
            <a:xfrm rot="10800000" flipV="1">
              <a:off x="4114006" y="4799805"/>
              <a:ext cx="1829594" cy="794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4628742" y="4746702"/>
              <a:ext cx="705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6">
                      <a:lumMod val="75000"/>
                    </a:schemeClr>
                  </a:solidFill>
                </a:rPr>
                <a:t>index</a:t>
              </a:r>
              <a:endParaRPr lang="en-US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4" name="Group 33"/>
          <p:cNvGrpSpPr/>
          <p:nvPr/>
        </p:nvGrpSpPr>
        <p:grpSpPr>
          <a:xfrm>
            <a:off x="5547738" y="2397212"/>
            <a:ext cx="2512734" cy="574588"/>
            <a:chOff x="5547738" y="2397212"/>
            <a:chExt cx="2512734" cy="574588"/>
          </a:xfrm>
        </p:grpSpPr>
        <p:sp>
          <p:nvSpPr>
            <p:cNvPr id="24" name="Left Brace 23"/>
            <p:cNvSpPr/>
            <p:nvPr/>
          </p:nvSpPr>
          <p:spPr>
            <a:xfrm rot="5400000">
              <a:off x="6401730" y="2667930"/>
              <a:ext cx="228600" cy="379140"/>
            </a:xfrm>
            <a:prstGeom prst="leftBrace">
              <a:avLst>
                <a:gd name="adj1" fmla="val 8333"/>
                <a:gd name="adj2" fmla="val 48374"/>
              </a:avLst>
            </a:prstGeom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371064" y="2401230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accent3">
                      <a:lumMod val="75000"/>
                    </a:schemeClr>
                  </a:solidFill>
                </a:rPr>
                <a:t>1</a:t>
              </a:r>
              <a:endParaRPr lang="en-US" sz="1600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6" name="Left Brace 25"/>
            <p:cNvSpPr/>
            <p:nvPr/>
          </p:nvSpPr>
          <p:spPr>
            <a:xfrm rot="5400000">
              <a:off x="6867291" y="2663283"/>
              <a:ext cx="236034" cy="381000"/>
            </a:xfrm>
            <a:prstGeom prst="leftBrace">
              <a:avLst>
                <a:gd name="adj1" fmla="val 8333"/>
                <a:gd name="adj2" fmla="val 48374"/>
              </a:avLst>
            </a:prstGeom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833838" y="239721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accent3">
                      <a:lumMod val="75000"/>
                    </a:schemeClr>
                  </a:solidFill>
                </a:rPr>
                <a:t>2</a:t>
              </a:r>
              <a:endParaRPr lang="en-US" sz="1600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8" name="Left Brace 27"/>
            <p:cNvSpPr/>
            <p:nvPr/>
          </p:nvSpPr>
          <p:spPr>
            <a:xfrm rot="5400000">
              <a:off x="7547666" y="2458994"/>
              <a:ext cx="241310" cy="784302"/>
            </a:xfrm>
            <a:prstGeom prst="leftBrace">
              <a:avLst>
                <a:gd name="adj1" fmla="val 8333"/>
                <a:gd name="adj2" fmla="val 48374"/>
              </a:avLst>
            </a:prstGeom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528932" y="2399370"/>
              <a:ext cx="3851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accent3">
                      <a:lumMod val="75000"/>
                    </a:schemeClr>
                  </a:solidFill>
                </a:rPr>
                <a:t>3</a:t>
              </a:r>
              <a:endParaRPr lang="en-US" sz="1600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547738" y="2399370"/>
              <a:ext cx="8018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accent3">
                      <a:lumMod val="75000"/>
                    </a:schemeClr>
                  </a:solidFill>
                </a:rPr>
                <a:t>cluster </a:t>
              </a:r>
              <a:endParaRPr lang="en-US" sz="1600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sp>
        <p:nvSpPr>
          <p:cNvPr id="31" name="Rounded Rectangle 30"/>
          <p:cNvSpPr/>
          <p:nvPr/>
        </p:nvSpPr>
        <p:spPr>
          <a:xfrm>
            <a:off x="304800" y="2971800"/>
            <a:ext cx="1143000" cy="3733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3600" dirty="0" smtClean="0"/>
              <a:t>clustering  space</a:t>
            </a:r>
            <a:endParaRPr lang="en-US" sz="3600" dirty="0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Spectral </a:t>
            </a:r>
            <a:r>
              <a:rPr lang="en-US" dirty="0"/>
              <a:t>Clustering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 smtClean="0"/>
              <a:t>Normalized Cut algorithm 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(Shi &amp;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</a:rPr>
              <a:t>Malik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 2000)</a:t>
            </a:r>
            <a:r>
              <a:rPr lang="en-US" sz="2800" dirty="0" smtClean="0"/>
              <a:t>:</a:t>
            </a:r>
            <a:endParaRPr lang="en-US" sz="2800" dirty="0"/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Choose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</a:t>
            </a:r>
            <a:r>
              <a:rPr lang="en-US" sz="2400" dirty="0"/>
              <a:t> </a:t>
            </a:r>
            <a:r>
              <a:rPr lang="en-US" sz="2400" dirty="0" smtClean="0"/>
              <a:t>and </a:t>
            </a:r>
            <a:r>
              <a:rPr lang="en-US" sz="2400" dirty="0"/>
              <a:t>similarity function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Derive</a:t>
            </a:r>
            <a:r>
              <a:rPr lang="en-US" sz="2400" dirty="0" smtClean="0"/>
              <a:t>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from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, let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W=I-D</a:t>
            </a:r>
            <a:r>
              <a:rPr lang="en-US" sz="2400" i="1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-1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, where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is the identity matrix and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is a diagonal square matrix </a:t>
            </a:r>
            <a:r>
              <a:rPr lang="en-US" sz="24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D</a:t>
            </a:r>
            <a:r>
              <a:rPr lang="en-US" sz="2400" i="1" baseline="-25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ii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=</a:t>
            </a:r>
            <a:r>
              <a:rPr lang="el-GR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Σ</a:t>
            </a:r>
            <a:r>
              <a:rPr lang="en-US" sz="2400" i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j </a:t>
            </a:r>
            <a:r>
              <a:rPr lang="en-US" sz="24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A</a:t>
            </a:r>
            <a:r>
              <a:rPr lang="en-US" sz="2400" i="1" baseline="-25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ij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Find eigenvectors and corresponding eigenvalues of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</a:t>
            </a:r>
            <a:endParaRPr lang="en-US" sz="24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Pick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the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</a:t>
            </a:r>
            <a:r>
              <a:rPr lang="en-US" sz="2400" i="1" dirty="0">
                <a:solidFill>
                  <a:srgbClr val="0066FF"/>
                </a:solidFill>
              </a:rPr>
              <a:t>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eigenvectors of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</a:t>
            </a:r>
            <a:r>
              <a:rPr lang="en-US" sz="2400" i="1" dirty="0">
                <a:solidFill>
                  <a:srgbClr val="0066FF"/>
                </a:solidFill>
              </a:rPr>
              <a:t>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with the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2400" i="1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nd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to</a:t>
            </a:r>
            <a:r>
              <a:rPr lang="en-US" sz="2400" dirty="0" smtClean="0"/>
              <a:t> </a:t>
            </a:r>
            <a:r>
              <a:rPr lang="en-US" sz="24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</a:t>
            </a:r>
            <a:r>
              <a:rPr lang="en-US" sz="2400" i="1" baseline="30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smallest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corresponding eigenvalues as “significant” eigenvectors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Project the data points onto the space spanned by these vectors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Run </a:t>
            </a:r>
            <a:r>
              <a:rPr lang="en-US" sz="2400" i="1" dirty="0"/>
              <a:t>k</a:t>
            </a:r>
            <a:r>
              <a:rPr lang="en-US" sz="2400" dirty="0"/>
              <a:t>-means on the projected data points</a:t>
            </a:r>
          </a:p>
          <a:p>
            <a:endParaRPr lang="en-US" sz="2800" i="1" dirty="0"/>
          </a:p>
          <a:p>
            <a:endParaRPr lang="en-US" sz="28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457200" y="1219200"/>
            <a:ext cx="2895600" cy="1600200"/>
          </a:xfrm>
          <a:prstGeom prst="wedgeRoundRectCallout">
            <a:avLst>
              <a:gd name="adj1" fmla="val 26541"/>
              <a:gd name="adj2" fmla="val 85192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Finding eigenvectors and eigenvalues of a matrix is still pretty slow in general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3886200" y="228600"/>
            <a:ext cx="4343400" cy="1295400"/>
          </a:xfrm>
          <a:prstGeom prst="wedgeRoundRectCallout">
            <a:avLst>
              <a:gd name="adj1" fmla="val -63809"/>
              <a:gd name="adj2" fmla="val 41396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Can we find a similar low-dimensional embedding for clustering without eigenvectors?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Talk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722437"/>
            <a:ext cx="6781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Clustering</a:t>
            </a:r>
          </a:p>
          <a:p>
            <a:r>
              <a:rPr lang="en-US" dirty="0" smtClean="0"/>
              <a:t>Spectral Clustering</a:t>
            </a:r>
          </a:p>
          <a:p>
            <a:r>
              <a:rPr lang="en-US" dirty="0" smtClean="0"/>
              <a:t>Power Iteration Clustering (PIC)</a:t>
            </a:r>
          </a:p>
          <a:p>
            <a:pPr lvl="1"/>
            <a:r>
              <a:rPr lang="en-US" dirty="0" smtClean="0"/>
              <a:t>PIC with Path Folding</a:t>
            </a:r>
          </a:p>
          <a:p>
            <a:pPr lvl="1"/>
            <a:r>
              <a:rPr lang="en-US" dirty="0" smtClean="0"/>
              <a:t>PIC Extensions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533400" y="2971800"/>
            <a:ext cx="533400" cy="4572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33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Iteration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715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Spectral clustering methods are nice, and a natural choice for graph data</a:t>
            </a:r>
          </a:p>
          <a:p>
            <a:r>
              <a:rPr lang="en-US" dirty="0" smtClean="0"/>
              <a:t>But they are rather expensive and slow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752600" y="3276600"/>
            <a:ext cx="5486400" cy="20574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Power iteration clustering (PIC) can provide a similar solution at a very low cost (fast)!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21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Power Iteration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990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Or the power </a:t>
            </a:r>
            <a:r>
              <a:rPr lang="en-US" sz="2800" dirty="0" smtClean="0"/>
              <a:t>method, </a:t>
            </a:r>
            <a:r>
              <a:rPr lang="en-US" sz="2800" dirty="0"/>
              <a:t>is a simple iterative method for finding the dominant eigenvector of a matrix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429000" y="3124200"/>
          <a:ext cx="2209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12" name="Equation" r:id="rId3" imgW="736600" imgH="203200" progId="Equation.3">
                  <p:embed/>
                </p:oleObj>
              </mc:Choice>
              <mc:Fallback>
                <p:oleObj name="Equation" r:id="rId3" imgW="736600" imgH="203200" progId="Equation.3">
                  <p:embed/>
                  <p:pic>
                    <p:nvPicPr>
                      <p:cNvPr id="0" name="Picture 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124200"/>
                        <a:ext cx="22098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ounded Rectangular Callout 5"/>
          <p:cNvSpPr/>
          <p:nvPr/>
        </p:nvSpPr>
        <p:spPr>
          <a:xfrm>
            <a:off x="4876800" y="4724400"/>
            <a:ext cx="1447800" cy="1600200"/>
          </a:xfrm>
          <a:prstGeom prst="wedgeRoundRectCallout">
            <a:avLst>
              <a:gd name="adj1" fmla="val -35416"/>
              <a:gd name="adj2" fmla="val -11566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smtClean="0"/>
              <a:t>W </a:t>
            </a:r>
            <a:r>
              <a:rPr lang="en-US" sz="2400" dirty="0" smtClean="0"/>
              <a:t>: a square matrix</a:t>
            </a:r>
            <a:endParaRPr lang="en-US" sz="24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6934200" y="2438400"/>
            <a:ext cx="1905000" cy="1295400"/>
          </a:xfrm>
          <a:prstGeom prst="wedgeRoundRectCallout">
            <a:avLst>
              <a:gd name="adj1" fmla="val -115606"/>
              <a:gd name="adj2" fmla="val 27262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400" i="1" dirty="0" err="1" smtClean="0">
                <a:solidFill>
                  <a:schemeClr val="bg1"/>
                </a:solidFill>
              </a:rPr>
              <a:t>v</a:t>
            </a:r>
            <a:r>
              <a:rPr lang="en-US" sz="2400" i="1" baseline="30000" dirty="0" err="1" smtClean="0">
                <a:solidFill>
                  <a:schemeClr val="bg1"/>
                </a:solidFill>
              </a:rPr>
              <a:t>t</a:t>
            </a:r>
            <a:r>
              <a:rPr lang="en-US" sz="2400" dirty="0" smtClean="0">
                <a:solidFill>
                  <a:schemeClr val="bg1"/>
                </a:solidFill>
              </a:rPr>
              <a:t> : the vector at iteration </a:t>
            </a:r>
            <a:r>
              <a:rPr lang="en-US" sz="2400" i="1" dirty="0" smtClean="0">
                <a:solidFill>
                  <a:schemeClr val="bg1"/>
                </a:solidFill>
              </a:rPr>
              <a:t>t</a:t>
            </a:r>
            <a:r>
              <a:rPr lang="en-US" sz="2400" dirty="0" smtClean="0">
                <a:solidFill>
                  <a:schemeClr val="bg1"/>
                </a:solidFill>
              </a:rPr>
              <a:t>;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934200" y="4343400"/>
            <a:ext cx="1905000" cy="1524000"/>
          </a:xfrm>
          <a:prstGeom prst="wedgeRoundRectCallout">
            <a:avLst>
              <a:gd name="adj1" fmla="val 18436"/>
              <a:gd name="adj2" fmla="val -99000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solidFill>
                  <a:schemeClr val="bg1"/>
                </a:solidFill>
              </a:rPr>
              <a:t>v</a:t>
            </a:r>
            <a:r>
              <a:rPr lang="en-US" sz="2400" i="1" baseline="30000" dirty="0" smtClean="0">
                <a:solidFill>
                  <a:schemeClr val="bg1"/>
                </a:solidFill>
              </a:rPr>
              <a:t>0</a:t>
            </a:r>
            <a:r>
              <a:rPr lang="en-US" sz="2400" dirty="0" smtClean="0">
                <a:solidFill>
                  <a:schemeClr val="bg1"/>
                </a:solidFill>
              </a:rPr>
              <a:t> typically a random vector</a:t>
            </a:r>
            <a:endParaRPr lang="en-US" sz="2400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1371600" y="4724400"/>
            <a:ext cx="3276600" cy="1600200"/>
          </a:xfrm>
          <a:prstGeom prst="wedgeRoundRectCallout">
            <a:avLst>
              <a:gd name="adj1" fmla="val 49905"/>
              <a:gd name="adj2" fmla="val -110309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solidFill>
                  <a:schemeClr val="bg1"/>
                </a:solidFill>
              </a:rPr>
              <a:t>c</a:t>
            </a:r>
            <a:r>
              <a:rPr lang="en-US" sz="2400" dirty="0" smtClean="0">
                <a:solidFill>
                  <a:schemeClr val="bg1"/>
                </a:solidFill>
              </a:rPr>
              <a:t> : a normalizing constant to keep </a:t>
            </a:r>
            <a:r>
              <a:rPr lang="en-US" sz="2400" i="1" dirty="0" err="1" smtClean="0">
                <a:solidFill>
                  <a:schemeClr val="bg1"/>
                </a:solidFill>
              </a:rPr>
              <a:t>v</a:t>
            </a:r>
            <a:r>
              <a:rPr lang="en-US" sz="2400" i="1" baseline="30000" dirty="0" err="1" smtClean="0">
                <a:solidFill>
                  <a:schemeClr val="bg1"/>
                </a:solidFill>
              </a:rPr>
              <a:t>t</a:t>
            </a:r>
            <a:r>
              <a:rPr lang="en-US" sz="2400" dirty="0" smtClean="0">
                <a:solidFill>
                  <a:schemeClr val="bg1"/>
                </a:solidFill>
              </a:rPr>
              <a:t> from getting too large or too small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228600" y="2438400"/>
            <a:ext cx="2667000" cy="1752600"/>
          </a:xfrm>
          <a:prstGeom prst="wedgeRoundRectCallout">
            <a:avLst>
              <a:gd name="adj1" fmla="val 68061"/>
              <a:gd name="adj2" fmla="val 1242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Typically converges quickly; fairly efficient if </a:t>
            </a:r>
            <a:r>
              <a:rPr lang="en-US" sz="2400" i="1" dirty="0" smtClean="0">
                <a:solidFill>
                  <a:schemeClr val="bg1"/>
                </a:solidFill>
              </a:rPr>
              <a:t>W</a:t>
            </a:r>
            <a:r>
              <a:rPr lang="en-US" sz="2400" dirty="0" smtClean="0">
                <a:solidFill>
                  <a:schemeClr val="bg1"/>
                </a:solidFill>
              </a:rPr>
              <a:t> is a sparse matrix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Power Iteration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990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Or the power </a:t>
            </a:r>
            <a:r>
              <a:rPr lang="en-US" sz="2800" dirty="0" smtClean="0"/>
              <a:t>method, </a:t>
            </a:r>
            <a:r>
              <a:rPr lang="en-US" sz="2800" dirty="0"/>
              <a:t>is a simple iterative method for finding the dominant eigenvector of a matrix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429000" y="3124200"/>
          <a:ext cx="2209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236" name="Equation" r:id="rId4" imgW="736600" imgH="203200" progId="Equation.3">
                  <p:embed/>
                </p:oleObj>
              </mc:Choice>
              <mc:Fallback>
                <p:oleObj name="Equation" r:id="rId4" imgW="736600" imgH="203200" progId="Equation.3">
                  <p:embed/>
                  <p:pic>
                    <p:nvPicPr>
                      <p:cNvPr id="0" name="Picture 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124200"/>
                        <a:ext cx="22098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ounded Rectangular Callout 10"/>
          <p:cNvSpPr/>
          <p:nvPr/>
        </p:nvSpPr>
        <p:spPr>
          <a:xfrm>
            <a:off x="2286000" y="4648200"/>
            <a:ext cx="4648200" cy="1600200"/>
          </a:xfrm>
          <a:prstGeom prst="wedgeRoundRectCallout">
            <a:avLst>
              <a:gd name="adj1" fmla="val 9660"/>
              <a:gd name="adj2" fmla="val -107143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What if we let </a:t>
            </a:r>
            <a:r>
              <a:rPr lang="en-US" sz="2800" i="1" dirty="0" smtClean="0">
                <a:solidFill>
                  <a:schemeClr val="bg1"/>
                </a:solidFill>
              </a:rPr>
              <a:t>W=D</a:t>
            </a:r>
            <a:r>
              <a:rPr lang="en-US" sz="2800" i="1" baseline="30000" dirty="0" smtClean="0">
                <a:solidFill>
                  <a:schemeClr val="bg1"/>
                </a:solidFill>
              </a:rPr>
              <a:t>-1</a:t>
            </a:r>
            <a:r>
              <a:rPr lang="en-US" sz="2800" i="1" dirty="0" smtClean="0">
                <a:solidFill>
                  <a:schemeClr val="bg1"/>
                </a:solidFill>
              </a:rPr>
              <a:t>A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(like Normalized Cut)?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6705600" y="3657600"/>
            <a:ext cx="1752600" cy="1295400"/>
          </a:xfrm>
          <a:prstGeom prst="wedgeRoundRectCallout">
            <a:avLst>
              <a:gd name="adj1" fmla="val -80616"/>
              <a:gd name="adj2" fmla="val 558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Row-normalized similarity matrix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Power Iteration</a:t>
            </a:r>
            <a:endParaRPr lang="en-US" dirty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981200"/>
            <a:ext cx="8686800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Iteration Clustering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1981199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90000"/>
              </a:lnSpc>
            </a:pPr>
            <a:r>
              <a:rPr lang="en-US" i="1" dirty="0" smtClean="0">
                <a:solidFill>
                  <a:schemeClr val="bg1"/>
                </a:solidFill>
              </a:rPr>
              <a:t>The 2</a:t>
            </a:r>
            <a:r>
              <a:rPr lang="en-US" i="1" baseline="30000" dirty="0" smtClean="0">
                <a:solidFill>
                  <a:schemeClr val="bg1"/>
                </a:solidFill>
              </a:rPr>
              <a:t>nd</a:t>
            </a:r>
            <a:r>
              <a:rPr lang="en-US" i="1" dirty="0" smtClean="0">
                <a:solidFill>
                  <a:schemeClr val="bg1"/>
                </a:solidFill>
              </a:rPr>
              <a:t> to </a:t>
            </a:r>
            <a:r>
              <a:rPr lang="en-US" i="1" dirty="0" err="1" smtClean="0">
                <a:solidFill>
                  <a:schemeClr val="bg1"/>
                </a:solidFill>
              </a:rPr>
              <a:t>k</a:t>
            </a:r>
            <a:r>
              <a:rPr lang="en-US" i="1" baseline="30000" dirty="0" err="1" smtClean="0">
                <a:solidFill>
                  <a:schemeClr val="bg1"/>
                </a:solidFill>
              </a:rPr>
              <a:t>th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>
                <a:solidFill>
                  <a:schemeClr val="bg1"/>
                </a:solidFill>
              </a:rPr>
              <a:t>eigenvectors of </a:t>
            </a:r>
            <a:r>
              <a:rPr lang="en-US" i="1" dirty="0" smtClean="0">
                <a:solidFill>
                  <a:schemeClr val="bg1"/>
                </a:solidFill>
              </a:rPr>
              <a:t>W=D</a:t>
            </a:r>
            <a:r>
              <a:rPr lang="en-US" i="1" baseline="30000" dirty="0" smtClean="0">
                <a:solidFill>
                  <a:schemeClr val="bg1"/>
                </a:solidFill>
              </a:rPr>
              <a:t>-1</a:t>
            </a:r>
            <a:r>
              <a:rPr lang="en-US" i="1" dirty="0" smtClean="0">
                <a:solidFill>
                  <a:schemeClr val="bg1"/>
                </a:solidFill>
              </a:rPr>
              <a:t>A </a:t>
            </a:r>
            <a:r>
              <a:rPr lang="en-US" i="1" dirty="0">
                <a:solidFill>
                  <a:schemeClr val="bg1"/>
                </a:solidFill>
              </a:rPr>
              <a:t>are roughly piece-wise </a:t>
            </a:r>
            <a:r>
              <a:rPr lang="en-US" i="1" dirty="0" smtClean="0">
                <a:solidFill>
                  <a:schemeClr val="bg1"/>
                </a:solidFill>
              </a:rPr>
              <a:t>constant with respect to the underlying clusters, each separating a cluster from the rest of the data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3886200"/>
            <a:ext cx="8229600" cy="1295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linear combination of piece-wise constant vectors is also piece-wise constant!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Spectral Clustering</a:t>
            </a:r>
            <a:endParaRPr lang="en-US" dirty="0"/>
          </a:p>
        </p:txBody>
      </p:sp>
      <p:pic>
        <p:nvPicPr>
          <p:cNvPr id="5122" name="Picture 2" descr="C:\Documents and Settings\frank\Desktop\Submissions\2010ICML\figures\3blobs-ncut-result.e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219200"/>
            <a:ext cx="1885950" cy="1634490"/>
          </a:xfrm>
          <a:prstGeom prst="rect">
            <a:avLst/>
          </a:prstGeom>
          <a:noFill/>
        </p:spPr>
      </p:pic>
      <p:pic>
        <p:nvPicPr>
          <p:cNvPr id="5123" name="Picture 3" descr="C:\Documents and Settings\frank\Desktop\Submissions\2010ICML\figures\3circles-ncut-result.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1219200"/>
            <a:ext cx="1885950" cy="1634490"/>
          </a:xfrm>
          <a:prstGeom prst="rect">
            <a:avLst/>
          </a:prstGeom>
          <a:noFill/>
        </p:spPr>
      </p:pic>
      <p:pic>
        <p:nvPicPr>
          <p:cNvPr id="5124" name="Picture 4" descr="C:\Documents and Settings\frank\Desktop\Submissions\2010ICML\figures\squiggles-ncut-result.ep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7450" y="1219200"/>
            <a:ext cx="1885950" cy="1634490"/>
          </a:xfrm>
          <a:prstGeom prst="rect">
            <a:avLst/>
          </a:prstGeom>
          <a:noFill/>
        </p:spPr>
      </p:pic>
      <p:pic>
        <p:nvPicPr>
          <p:cNvPr id="6146" name="Picture 2" descr="C:\Documents and Settings\frank\Desktop\Submissions\2010ICML\figures\3circles-ncut-ev2.ep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175" y="3068955"/>
            <a:ext cx="1885950" cy="1634490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</p:pic>
      <p:pic>
        <p:nvPicPr>
          <p:cNvPr id="6147" name="Picture 3" descr="C:\Documents and Settings\frank\Desktop\Submissions\2010ICML\figures\squiggles-ncut-ev2.ep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67450" y="3068955"/>
            <a:ext cx="1885950" cy="1634490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</p:pic>
      <p:pic>
        <p:nvPicPr>
          <p:cNvPr id="6148" name="Picture 4" descr="C:\Documents and Settings\frank\Desktop\Submissions\2010ICML\figures\3blobs-ncut-ev2.ep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52600" y="3068955"/>
            <a:ext cx="1885950" cy="1634490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</p:pic>
      <p:pic>
        <p:nvPicPr>
          <p:cNvPr id="6149" name="Picture 5" descr="C:\Documents and Settings\frank\Desktop\Submissions\2010ICML\figures\3blobs-ncut-ev3.ep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52600" y="5071110"/>
            <a:ext cx="1885950" cy="1634490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</p:pic>
      <p:pic>
        <p:nvPicPr>
          <p:cNvPr id="6150" name="Picture 6" descr="C:\Documents and Settings\frank\Desktop\Submissions\2010ICML\figures\3circles-ncut-ev3.ep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67175" y="5071110"/>
            <a:ext cx="1885950" cy="1634490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</p:pic>
      <p:pic>
        <p:nvPicPr>
          <p:cNvPr id="6151" name="Picture 7" descr="C:\Documents and Settings\frank\Desktop\Submissions\2010ICML\figures\squiggles-ncut-ev3.eps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67450" y="5071110"/>
            <a:ext cx="1885950" cy="1634490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304801" y="1600200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dataset and normalized cut results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304800" y="3581399"/>
            <a:ext cx="1186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smallest eigenvector 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304800" y="5435025"/>
            <a:ext cx="1186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3</a:t>
            </a:r>
            <a:r>
              <a:rPr lang="en-US" sz="1600" baseline="30000" dirty="0" smtClean="0"/>
              <a:t>rd</a:t>
            </a:r>
            <a:r>
              <a:rPr lang="en-US" sz="1600" dirty="0" smtClean="0"/>
              <a:t> smallest eigenvector </a:t>
            </a:r>
            <a:endParaRPr lang="en-US" sz="1600" dirty="0"/>
          </a:p>
        </p:txBody>
      </p:sp>
      <p:grpSp>
        <p:nvGrpSpPr>
          <p:cNvPr id="2" name="Group 40"/>
          <p:cNvGrpSpPr/>
          <p:nvPr/>
        </p:nvGrpSpPr>
        <p:grpSpPr>
          <a:xfrm>
            <a:off x="3657601" y="3048794"/>
            <a:ext cx="2285999" cy="2067240"/>
            <a:chOff x="3657601" y="3048794"/>
            <a:chExt cx="2285999" cy="2067240"/>
          </a:xfrm>
        </p:grpSpPr>
        <p:sp>
          <p:nvSpPr>
            <p:cNvPr id="15" name="TextBox 14"/>
            <p:cNvSpPr txBox="1"/>
            <p:nvPr/>
          </p:nvSpPr>
          <p:spPr>
            <a:xfrm rot="16200000">
              <a:off x="3492748" y="3739841"/>
              <a:ext cx="699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6">
                      <a:lumMod val="75000"/>
                    </a:schemeClr>
                  </a:solidFill>
                </a:rPr>
                <a:t>value</a:t>
              </a:r>
              <a:endParaRPr lang="en-US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rot="5400000">
              <a:off x="3124200" y="3886200"/>
              <a:ext cx="1676400" cy="1588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10800000" flipV="1">
              <a:off x="4114006" y="4799805"/>
              <a:ext cx="1829594" cy="794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4628742" y="4746702"/>
              <a:ext cx="705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6">
                      <a:lumMod val="75000"/>
                    </a:schemeClr>
                  </a:solidFill>
                </a:rPr>
                <a:t>index</a:t>
              </a:r>
              <a:endParaRPr lang="en-US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24" name="Left Brace 23"/>
          <p:cNvSpPr/>
          <p:nvPr/>
        </p:nvSpPr>
        <p:spPr>
          <a:xfrm rot="5400000">
            <a:off x="6401730" y="2667930"/>
            <a:ext cx="228600" cy="379140"/>
          </a:xfrm>
          <a:prstGeom prst="leftBrace">
            <a:avLst>
              <a:gd name="adj1" fmla="val 8333"/>
              <a:gd name="adj2" fmla="val 48374"/>
            </a:avLst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371064" y="240123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</a:rPr>
              <a:t>1</a:t>
            </a:r>
            <a:endParaRPr lang="en-US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6" name="Left Brace 25"/>
          <p:cNvSpPr/>
          <p:nvPr/>
        </p:nvSpPr>
        <p:spPr>
          <a:xfrm rot="5400000">
            <a:off x="6867291" y="2663283"/>
            <a:ext cx="236034" cy="381000"/>
          </a:xfrm>
          <a:prstGeom prst="leftBrace">
            <a:avLst>
              <a:gd name="adj1" fmla="val 8333"/>
              <a:gd name="adj2" fmla="val 48374"/>
            </a:avLst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833838" y="239721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</a:rPr>
              <a:t>2</a:t>
            </a:r>
            <a:endParaRPr lang="en-US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8" name="Left Brace 27"/>
          <p:cNvSpPr/>
          <p:nvPr/>
        </p:nvSpPr>
        <p:spPr>
          <a:xfrm rot="5400000">
            <a:off x="7547666" y="2458994"/>
            <a:ext cx="241310" cy="784302"/>
          </a:xfrm>
          <a:prstGeom prst="leftBrace">
            <a:avLst>
              <a:gd name="adj1" fmla="val 8333"/>
              <a:gd name="adj2" fmla="val 48374"/>
            </a:avLst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528932" y="2399370"/>
            <a:ext cx="385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</a:rPr>
              <a:t>3</a:t>
            </a:r>
            <a:endParaRPr lang="en-US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547738" y="2399370"/>
            <a:ext cx="8018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</a:rPr>
              <a:t>cluster </a:t>
            </a:r>
            <a:endParaRPr lang="en-US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81000" y="2971800"/>
            <a:ext cx="990600" cy="3733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3600" dirty="0" smtClean="0"/>
              <a:t>clustering  space</a:t>
            </a:r>
            <a:endParaRPr lang="en-US" sz="3600" dirty="0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6" grpId="0" animBg="1"/>
      <p:bldP spid="27" grpId="0"/>
      <p:bldP spid="28" grpId="0" animBg="1"/>
      <p:bldP spid="29" grpId="0"/>
      <p:bldP spid="30" grpId="0"/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Talk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722437"/>
            <a:ext cx="6781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Clustering</a:t>
            </a:r>
          </a:p>
          <a:p>
            <a:r>
              <a:rPr lang="en-US" dirty="0" smtClean="0"/>
              <a:t>Spectral Clustering</a:t>
            </a:r>
          </a:p>
          <a:p>
            <a:r>
              <a:rPr lang="en-US" dirty="0" smtClean="0"/>
              <a:t>Power Iteration Clustering (PIC)</a:t>
            </a:r>
          </a:p>
          <a:p>
            <a:pPr lvl="1"/>
            <a:r>
              <a:rPr lang="en-US" dirty="0" smtClean="0"/>
              <a:t>PIC with Path Folding</a:t>
            </a:r>
          </a:p>
          <a:p>
            <a:pPr lvl="1"/>
            <a:r>
              <a:rPr lang="en-US" dirty="0" smtClean="0"/>
              <a:t>PIC Extensions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533400" y="1790700"/>
            <a:ext cx="533400" cy="4572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C:\Documents and Settings\frank\Desktop\Submissions\2010ICML\figures\3circles-ncut-result.e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0025" y="1870710"/>
            <a:ext cx="1885950" cy="1634490"/>
          </a:xfrm>
          <a:prstGeom prst="rect">
            <a:avLst/>
          </a:prstGeom>
          <a:noFill/>
        </p:spPr>
      </p:pic>
      <p:pic>
        <p:nvPicPr>
          <p:cNvPr id="6146" name="Picture 2" descr="C:\Documents and Settings\frank\Desktop\Submissions\2010ICML\figures\3circles-ncut-ev2.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6850" y="1771650"/>
            <a:ext cx="1885950" cy="1634490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</p:pic>
      <p:pic>
        <p:nvPicPr>
          <p:cNvPr id="6150" name="Picture 6" descr="C:\Documents and Settings\frank\Desktop\Submissions\2010ICML\figures\3circles-ncut-ev3.ep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66850" y="3773805"/>
            <a:ext cx="1885950" cy="1634490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90600" y="2284095"/>
            <a:ext cx="460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a·</a:t>
            </a:r>
            <a:endParaRPr lang="en-US" sz="28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990600" y="4199275"/>
            <a:ext cx="460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b·</a:t>
            </a:r>
            <a:endParaRPr lang="en-US" sz="28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2277150" y="327469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+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3496350" y="42672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=</a:t>
            </a:r>
            <a:endParaRPr lang="en-US" sz="3200" dirty="0"/>
          </a:p>
        </p:txBody>
      </p:sp>
      <p:pic>
        <p:nvPicPr>
          <p:cNvPr id="13" name="Picture 3" descr="C:\Documents and Settings\frank\Desktop\Submissions\2010ICML\figures\3circles-pic-v1.ep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0025" y="3775710"/>
            <a:ext cx="1885950" cy="1634490"/>
          </a:xfrm>
          <a:prstGeom prst="rect">
            <a:avLst/>
          </a:prstGeom>
          <a:noFill/>
          <a:ln w="25400">
            <a:solidFill>
              <a:schemeClr val="bg1">
                <a:lumMod val="75000"/>
              </a:schemeClr>
            </a:solidFill>
          </a:ln>
        </p:spPr>
      </p:pic>
      <p:sp>
        <p:nvSpPr>
          <p:cNvPr id="15" name="Up Arrow 14"/>
          <p:cNvSpPr/>
          <p:nvPr/>
        </p:nvSpPr>
        <p:spPr>
          <a:xfrm>
            <a:off x="4876800" y="3352800"/>
            <a:ext cx="228600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Iteration Clustering</a:t>
            </a:r>
            <a:endParaRPr lang="en-US" dirty="0"/>
          </a:p>
        </p:txBody>
      </p:sp>
      <p:pic>
        <p:nvPicPr>
          <p:cNvPr id="5122" name="Picture 2" descr="C:\Documents and Settings\frank\Desktop\Submissions\2010ICML\figures\3blobs-ncut-result.e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870710"/>
            <a:ext cx="1885950" cy="1634490"/>
          </a:xfrm>
          <a:prstGeom prst="rect">
            <a:avLst/>
          </a:prstGeom>
          <a:noFill/>
        </p:spPr>
      </p:pic>
      <p:pic>
        <p:nvPicPr>
          <p:cNvPr id="5123" name="Picture 3" descr="C:\Documents and Settings\frank\Desktop\Submissions\2010ICML\figures\3circles-ncut-result.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0025" y="1870710"/>
            <a:ext cx="1885950" cy="1634490"/>
          </a:xfrm>
          <a:prstGeom prst="rect">
            <a:avLst/>
          </a:prstGeom>
          <a:noFill/>
        </p:spPr>
      </p:pic>
      <p:pic>
        <p:nvPicPr>
          <p:cNvPr id="5124" name="Picture 4" descr="C:\Documents and Settings\frank\Desktop\Submissions\2010ICML\figures\squiggles-ncut-result.ep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7450" y="1870710"/>
            <a:ext cx="1885950" cy="163449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04801" y="2387025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dataset and PIC results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685801" y="4248090"/>
            <a:ext cx="380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v</a:t>
            </a:r>
            <a:r>
              <a:rPr lang="en-US" sz="2000" baseline="30000" dirty="0" err="1" smtClean="0"/>
              <a:t>t</a:t>
            </a:r>
            <a:endParaRPr lang="en-US" sz="2000" baseline="30000" dirty="0"/>
          </a:p>
        </p:txBody>
      </p:sp>
      <p:pic>
        <p:nvPicPr>
          <p:cNvPr id="18434" name="Picture 2" descr="C:\Documents and Settings\frank\Desktop\Submissions\2010ICML\figures\3blobs-pic-v1.ep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3775710"/>
            <a:ext cx="1885950" cy="1634490"/>
          </a:xfrm>
          <a:prstGeom prst="rect">
            <a:avLst/>
          </a:prstGeom>
          <a:noFill/>
          <a:ln w="25400">
            <a:solidFill>
              <a:schemeClr val="bg1">
                <a:lumMod val="75000"/>
              </a:schemeClr>
            </a:solidFill>
          </a:ln>
        </p:spPr>
      </p:pic>
      <p:pic>
        <p:nvPicPr>
          <p:cNvPr id="18435" name="Picture 3" descr="C:\Documents and Settings\frank\Desktop\Submissions\2010ICML\figures\3circles-pic-v1.ep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10025" y="3775710"/>
            <a:ext cx="1885950" cy="1634490"/>
          </a:xfrm>
          <a:prstGeom prst="rect">
            <a:avLst/>
          </a:prstGeom>
          <a:noFill/>
          <a:ln w="25400">
            <a:solidFill>
              <a:schemeClr val="bg1">
                <a:lumMod val="75000"/>
              </a:schemeClr>
            </a:solidFill>
          </a:ln>
        </p:spPr>
      </p:pic>
      <p:pic>
        <p:nvPicPr>
          <p:cNvPr id="18436" name="Picture 4" descr="C:\Documents and Settings\frank\Desktop\Submissions\2010ICML\figures\squiggles-pic-v1.ep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67450" y="3775710"/>
            <a:ext cx="1885950" cy="1634490"/>
          </a:xfrm>
          <a:prstGeom prst="rect">
            <a:avLst/>
          </a:prstGeom>
          <a:noFill/>
          <a:ln w="25400">
            <a:solidFill>
              <a:schemeClr val="bg1">
                <a:lumMod val="75000"/>
              </a:schemeClr>
            </a:solidFill>
          </a:ln>
        </p:spPr>
      </p:pic>
      <p:sp>
        <p:nvSpPr>
          <p:cNvPr id="11" name="Rounded Rectangle 10"/>
          <p:cNvSpPr/>
          <p:nvPr/>
        </p:nvSpPr>
        <p:spPr>
          <a:xfrm>
            <a:off x="1905000" y="5410200"/>
            <a:ext cx="5867400" cy="12192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/>
              <a:t>we just need the clusters to be </a:t>
            </a:r>
            <a:r>
              <a:rPr lang="en-US" sz="2800" i="1" u="sng" dirty="0" smtClean="0"/>
              <a:t>separated</a:t>
            </a:r>
            <a:r>
              <a:rPr lang="en-US" sz="2800" i="1" dirty="0" smtClean="0"/>
              <a:t> in some space.</a:t>
            </a:r>
            <a:endParaRPr lang="en-US" sz="2800" i="1" dirty="0"/>
          </a:p>
        </p:txBody>
      </p:sp>
      <p:sp>
        <p:nvSpPr>
          <p:cNvPr id="12" name="Rounded Rectangle 11"/>
          <p:cNvSpPr/>
          <p:nvPr/>
        </p:nvSpPr>
        <p:spPr>
          <a:xfrm>
            <a:off x="1905000" y="3124200"/>
            <a:ext cx="5867400" cy="1905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Key idea: to do clustering, we may not need all the information in a full spectral embedding (e.g., distance between clusters in a k-dimension eigenspace)</a:t>
            </a:r>
            <a:endParaRPr lang="en-US" sz="24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Stop</a:t>
            </a:r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762000" y="2247900"/>
          <a:ext cx="7942262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758" name="Equation" r:id="rId3" imgW="2959100" imgH="241300" progId="Equation.3">
                  <p:embed/>
                </p:oleObj>
              </mc:Choice>
              <mc:Fallback>
                <p:oleObj name="Equation" r:id="rId3" imgW="2959100" imgH="241300" progId="Equation.3">
                  <p:embed/>
                  <p:pic>
                    <p:nvPicPr>
                      <p:cNvPr id="0" name="Picture 2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247900"/>
                        <a:ext cx="7942262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9600" y="1447800"/>
            <a:ext cx="997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Recall:</a:t>
            </a:r>
            <a:endParaRPr lang="en-US" sz="2400" dirty="0"/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609600" y="3733800"/>
          <a:ext cx="8153400" cy="1112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759" name="Equation" r:id="rId5" imgW="3721100" imgH="508000" progId="Equation.3">
                  <p:embed/>
                </p:oleObj>
              </mc:Choice>
              <mc:Fallback>
                <p:oleObj name="Equation" r:id="rId5" imgW="3721100" imgH="508000" progId="Equation.3">
                  <p:embed/>
                  <p:pic>
                    <p:nvPicPr>
                      <p:cNvPr id="0" name="Picture 2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733800"/>
                        <a:ext cx="8153400" cy="11128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09600" y="31242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Then:</a:t>
            </a:r>
            <a:endParaRPr lang="en-US" sz="2400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5867400" y="5105400"/>
            <a:ext cx="2667000" cy="1447800"/>
          </a:xfrm>
          <a:prstGeom prst="wedgeRoundRectCallout">
            <a:avLst>
              <a:gd name="adj1" fmla="val 29620"/>
              <a:gd name="adj2" fmla="val -6741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Because they are raised to the power </a:t>
            </a:r>
            <a:r>
              <a:rPr lang="en-US" i="1" dirty="0" smtClean="0"/>
              <a:t>t</a:t>
            </a:r>
            <a:r>
              <a:rPr lang="en-US" dirty="0" smtClean="0"/>
              <a:t>, the eigenvalue ratios determines how fast </a:t>
            </a:r>
            <a:r>
              <a:rPr lang="en-US" i="1" dirty="0" smtClean="0"/>
              <a:t>v</a:t>
            </a:r>
            <a:r>
              <a:rPr lang="en-US" dirty="0" smtClean="0"/>
              <a:t> converges to </a:t>
            </a:r>
            <a:r>
              <a:rPr lang="en-US" i="1" dirty="0" smtClean="0"/>
              <a:t>e</a:t>
            </a:r>
            <a:r>
              <a:rPr lang="en-US" i="1" baseline="-25000" dirty="0" smtClean="0"/>
              <a:t>1</a:t>
            </a:r>
            <a:endParaRPr lang="en-US" i="1" baseline="-25000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2667000" y="1524000"/>
            <a:ext cx="3352800" cy="1600200"/>
          </a:xfrm>
          <a:prstGeom prst="wedgeRoundRectCallout">
            <a:avLst>
              <a:gd name="adj1" fmla="val 31391"/>
              <a:gd name="adj2" fmla="val 93308"/>
              <a:gd name="adj3" fmla="val 16667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At the beginning, </a:t>
            </a:r>
            <a:r>
              <a:rPr lang="en-US" i="1" dirty="0" smtClean="0"/>
              <a:t>v</a:t>
            </a:r>
            <a:r>
              <a:rPr lang="en-US" dirty="0" smtClean="0"/>
              <a:t> changes fast (“accelerating”) to converge locally due to “noise terms” (</a:t>
            </a:r>
            <a:r>
              <a:rPr lang="en-US" i="1" dirty="0" smtClean="0"/>
              <a:t>k+1…n</a:t>
            </a:r>
            <a:r>
              <a:rPr lang="en-US" dirty="0" smtClean="0"/>
              <a:t>) with small </a:t>
            </a:r>
            <a:r>
              <a:rPr lang="el-GR" i="1" dirty="0" smtClean="0">
                <a:latin typeface="Calibri"/>
              </a:rPr>
              <a:t>λ</a:t>
            </a:r>
            <a:endParaRPr lang="en-US" i="1" dirty="0" smtClean="0">
              <a:latin typeface="Calibri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457200" y="5105400"/>
            <a:ext cx="4419600" cy="1447800"/>
          </a:xfrm>
          <a:prstGeom prst="wedgeRoundRectCallout">
            <a:avLst>
              <a:gd name="adj1" fmla="val 15134"/>
              <a:gd name="adj2" fmla="val -70490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When “noise terms” have gone to zero, v changes slowly (“constant speed”) because only larger </a:t>
            </a:r>
            <a:r>
              <a:rPr lang="el-GR" i="1" dirty="0" smtClean="0"/>
              <a:t>λ</a:t>
            </a:r>
            <a:r>
              <a:rPr lang="en-US" i="1" dirty="0" smtClean="0"/>
              <a:t> </a:t>
            </a:r>
            <a:r>
              <a:rPr lang="en-US" dirty="0" smtClean="0"/>
              <a:t>terms (</a:t>
            </a:r>
            <a:r>
              <a:rPr lang="en-US" i="1" dirty="0" smtClean="0"/>
              <a:t>2…k</a:t>
            </a:r>
            <a:r>
              <a:rPr lang="en-US" dirty="0" smtClean="0"/>
              <a:t>) are left, where the eigenvalue ratios are close to 1</a:t>
            </a:r>
            <a:endParaRPr lang="en-US" dirty="0"/>
          </a:p>
        </p:txBody>
      </p:sp>
      <p:sp>
        <p:nvSpPr>
          <p:cNvPr id="2" name="Flowchart: Decision 1"/>
          <p:cNvSpPr/>
          <p:nvPr/>
        </p:nvSpPr>
        <p:spPr>
          <a:xfrm>
            <a:off x="342900" y="266700"/>
            <a:ext cx="1905000" cy="685800"/>
          </a:xfrm>
          <a:prstGeom prst="flowChartDecision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/>
              <a:t>Details</a:t>
            </a:r>
            <a:endParaRPr lang="en-US" sz="2000" b="1" i="1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 animBg="1"/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Iteration Clustering</a:t>
            </a:r>
            <a:endParaRPr lang="en-US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762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 basic power iteration clustering (PIC) algorithm: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2590800"/>
            <a:ext cx="7543800" cy="31700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Input:</a:t>
            </a:r>
            <a:r>
              <a:rPr lang="en-US" sz="2000" dirty="0" smtClean="0"/>
              <a:t> A row-normalized affinity matrix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</a:t>
            </a:r>
            <a:r>
              <a:rPr lang="en-US" sz="2000" dirty="0" smtClean="0"/>
              <a:t> and the number of clusters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</a:t>
            </a:r>
          </a:p>
          <a:p>
            <a:r>
              <a:rPr lang="en-US" sz="2000" b="1" dirty="0" smtClean="0"/>
              <a:t>Output:</a:t>
            </a:r>
            <a:r>
              <a:rPr lang="en-US" sz="2000" dirty="0" smtClean="0"/>
              <a:t> Clusters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US" sz="20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C</a:t>
            </a:r>
            <a:r>
              <a:rPr lang="en-US" sz="20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…, C</a:t>
            </a:r>
            <a:r>
              <a:rPr lang="en-US" sz="20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Pick an initial vector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Repeat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Set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t+1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← </a:t>
            </a:r>
            <a:r>
              <a:rPr lang="en-US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W</a:t>
            </a:r>
            <a:r>
              <a:rPr lang="en-US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v</a:t>
            </a:r>
            <a:r>
              <a:rPr lang="en-US" sz="2000" baseline="30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t</a:t>
            </a:r>
            <a:endParaRPr lang="en-US" sz="2000" baseline="30000" dirty="0" smtClean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Calibri"/>
              </a:rPr>
              <a:t>Set </a:t>
            </a:r>
            <a:r>
              <a:rPr lang="el-G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δ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t+1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← |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t+1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– </a:t>
            </a:r>
            <a:r>
              <a:rPr lang="en-US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</a:t>
            </a:r>
            <a:r>
              <a:rPr lang="en-US" sz="2000" baseline="30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|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Increment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Stop when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|</a:t>
            </a:r>
            <a:r>
              <a:rPr lang="el-G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δ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– </a:t>
            </a:r>
            <a:r>
              <a:rPr lang="el-G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δ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t-1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|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≈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0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latin typeface="Calibri"/>
              </a:rPr>
              <a:t>Use </a:t>
            </a:r>
            <a:r>
              <a:rPr lang="en-US" sz="2000" i="1" dirty="0" smtClean="0">
                <a:latin typeface="Calibri"/>
              </a:rPr>
              <a:t>k</a:t>
            </a:r>
            <a:r>
              <a:rPr lang="en-US" sz="2000" dirty="0" smtClean="0">
                <a:latin typeface="Calibri"/>
              </a:rPr>
              <a:t>-means to cluster points on </a:t>
            </a:r>
            <a:r>
              <a:rPr lang="en-US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v</a:t>
            </a:r>
            <a:r>
              <a:rPr lang="en-US" sz="2000" baseline="30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t</a:t>
            </a:r>
            <a:r>
              <a:rPr lang="en-US" sz="2000" dirty="0" smtClean="0">
                <a:latin typeface="Calibri"/>
              </a:rPr>
              <a:t> and return clusters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US" sz="20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C</a:t>
            </a:r>
            <a:r>
              <a:rPr lang="en-US" sz="20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…, C</a:t>
            </a:r>
            <a:r>
              <a:rPr lang="en-US" sz="20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</a:t>
            </a:r>
            <a:endParaRPr lang="en-US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" name="Rounded Rectangular Callout 7"/>
          <p:cNvSpPr/>
          <p:nvPr/>
        </p:nvSpPr>
        <p:spPr>
          <a:xfrm>
            <a:off x="5410200" y="3657600"/>
            <a:ext cx="2438400" cy="1295400"/>
          </a:xfrm>
          <a:prstGeom prst="wedgeRoundRectCallout">
            <a:avLst>
              <a:gd name="adj1" fmla="val -95582"/>
              <a:gd name="adj2" fmla="val 68662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i.e., when acceleration is nearly zero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 Runtime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1113" y="2085975"/>
            <a:ext cx="658177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ular Callout 4"/>
          <p:cNvSpPr/>
          <p:nvPr/>
        </p:nvSpPr>
        <p:spPr>
          <a:xfrm>
            <a:off x="1143000" y="1314450"/>
            <a:ext cx="2971800" cy="685800"/>
          </a:xfrm>
          <a:prstGeom prst="wedgeRoundRectCallout">
            <a:avLst>
              <a:gd name="adj1" fmla="val 55450"/>
              <a:gd name="adj2" fmla="val 14583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Normalized Cut</a:t>
            </a:r>
            <a:endParaRPr lang="en-US" sz="24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4953000" y="1295400"/>
            <a:ext cx="3810000" cy="685800"/>
          </a:xfrm>
          <a:prstGeom prst="wedgeRoundRectCallout">
            <a:avLst>
              <a:gd name="adj1" fmla="val -21006"/>
              <a:gd name="adj2" fmla="val 143814"/>
              <a:gd name="adj3" fmla="val 16667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Normalized Cut, </a:t>
            </a:r>
            <a:r>
              <a:rPr lang="en-US" sz="2400" dirty="0" smtClean="0"/>
              <a:t>faster implementation</a:t>
            </a:r>
            <a:endParaRPr lang="en-US" sz="24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1752600" y="5029200"/>
            <a:ext cx="3581400" cy="1524000"/>
          </a:xfrm>
          <a:prstGeom prst="wedgeRoundRectCallout">
            <a:avLst>
              <a:gd name="adj1" fmla="val 49328"/>
              <a:gd name="adj2" fmla="val -70183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Ran out of memory (24GB)</a:t>
            </a:r>
            <a:endParaRPr lang="en-US" sz="2400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 flipV="1">
            <a:off x="4114800" y="3962400"/>
            <a:ext cx="2590800" cy="685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9775" y="1295400"/>
            <a:ext cx="4924425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PIC Accuracy on Network Datasets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609600" y="1752600"/>
            <a:ext cx="1676400" cy="1600200"/>
          </a:xfrm>
          <a:prstGeom prst="wedgeRoundRectCallout">
            <a:avLst>
              <a:gd name="adj1" fmla="val 100758"/>
              <a:gd name="adj2" fmla="val -1607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Upper triangle: PIC does better</a:t>
            </a:r>
            <a:endParaRPr lang="en-US" sz="24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7010400" y="3810000"/>
            <a:ext cx="1676400" cy="1905000"/>
          </a:xfrm>
          <a:prstGeom prst="wedgeRoundRectCallout">
            <a:avLst>
              <a:gd name="adj1" fmla="val -83333"/>
              <a:gd name="adj2" fmla="val -17261"/>
              <a:gd name="adj3" fmla="val 16667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Lower triangle: </a:t>
            </a:r>
            <a:r>
              <a:rPr lang="en-US" sz="2400" dirty="0" err="1" smtClean="0"/>
              <a:t>NCut</a:t>
            </a:r>
            <a:r>
              <a:rPr lang="en-US" sz="2400" dirty="0" smtClean="0"/>
              <a:t> or NJW does better 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Talk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722437"/>
            <a:ext cx="6781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Clustering</a:t>
            </a:r>
          </a:p>
          <a:p>
            <a:r>
              <a:rPr lang="en-US" dirty="0" smtClean="0"/>
              <a:t>Spectral Clustering</a:t>
            </a:r>
          </a:p>
          <a:p>
            <a:r>
              <a:rPr lang="en-US" dirty="0" smtClean="0"/>
              <a:t>Power Iteration Clustering (PIC)</a:t>
            </a:r>
          </a:p>
          <a:p>
            <a:pPr lvl="1"/>
            <a:r>
              <a:rPr lang="en-US" dirty="0" smtClean="0"/>
              <a:t>PIC with Path Folding</a:t>
            </a:r>
          </a:p>
          <a:p>
            <a:pPr lvl="1"/>
            <a:r>
              <a:rPr lang="en-US" dirty="0" smtClean="0"/>
              <a:t>PIC Extensions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990600" y="3505200"/>
            <a:ext cx="533400" cy="4572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33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 Text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71599"/>
          </a:xfrm>
        </p:spPr>
        <p:txBody>
          <a:bodyPr>
            <a:normAutofit/>
          </a:bodyPr>
          <a:lstStyle/>
          <a:p>
            <a:r>
              <a:rPr lang="en-US" dirty="0" smtClean="0"/>
              <a:t>Spectral clustering methods are nice</a:t>
            </a:r>
          </a:p>
          <a:p>
            <a:r>
              <a:rPr lang="en-US" dirty="0" smtClean="0"/>
              <a:t>We want to use them for clustering text data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Rounded Rectangular Callout 3"/>
          <p:cNvSpPr/>
          <p:nvPr/>
        </p:nvSpPr>
        <p:spPr>
          <a:xfrm>
            <a:off x="4876800" y="3429000"/>
            <a:ext cx="2133600" cy="1371600"/>
          </a:xfrm>
          <a:prstGeom prst="wedgeRoundRectCallout">
            <a:avLst>
              <a:gd name="adj1" fmla="val 37047"/>
              <a:gd name="adj2" fmla="val -10183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(A lot of)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 with Text Data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Documents are often represented as feature vectors of words:</a:t>
            </a:r>
          </a:p>
        </p:txBody>
      </p:sp>
      <p:sp>
        <p:nvSpPr>
          <p:cNvPr id="4" name="Folded Corner 3"/>
          <p:cNvSpPr/>
          <p:nvPr/>
        </p:nvSpPr>
        <p:spPr>
          <a:xfrm>
            <a:off x="457200" y="2667000"/>
            <a:ext cx="2560320" cy="114300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The importance of a Web page is an inherently </a:t>
            </a:r>
            <a:r>
              <a:rPr lang="en-US" smtClean="0"/>
              <a:t>subjective matter, </a:t>
            </a:r>
            <a:r>
              <a:rPr lang="en-US" dirty="0" smtClean="0"/>
              <a:t>which depends on the readers…</a:t>
            </a:r>
            <a:endParaRPr lang="en-US" dirty="0"/>
          </a:p>
        </p:txBody>
      </p:sp>
      <p:sp>
        <p:nvSpPr>
          <p:cNvPr id="5" name="Folded Corner 4"/>
          <p:cNvSpPr/>
          <p:nvPr/>
        </p:nvSpPr>
        <p:spPr>
          <a:xfrm>
            <a:off x="457200" y="3962400"/>
            <a:ext cx="2560320" cy="1143000"/>
          </a:xfrm>
          <a:prstGeom prst="foldedCorne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In </a:t>
            </a:r>
            <a:r>
              <a:rPr lang="en-US" smtClean="0"/>
              <a:t>this paper, </a:t>
            </a:r>
            <a:r>
              <a:rPr lang="en-US" dirty="0" smtClean="0"/>
              <a:t>we </a:t>
            </a:r>
            <a:r>
              <a:rPr lang="en-US" smtClean="0"/>
              <a:t>present Google, </a:t>
            </a:r>
            <a:r>
              <a:rPr lang="en-US" dirty="0" smtClean="0"/>
              <a:t>a prototype of a large-scale search engine which makes heavy use…</a:t>
            </a:r>
            <a:endParaRPr lang="en-US" dirty="0"/>
          </a:p>
        </p:txBody>
      </p:sp>
      <p:sp>
        <p:nvSpPr>
          <p:cNvPr id="6" name="Folded Corner 5"/>
          <p:cNvSpPr/>
          <p:nvPr/>
        </p:nvSpPr>
        <p:spPr>
          <a:xfrm>
            <a:off x="457200" y="5257800"/>
            <a:ext cx="2560320" cy="1143000"/>
          </a:xfrm>
          <a:prstGeom prst="foldedCorne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You're not cool just because you have a lot of followers </a:t>
            </a:r>
            <a:r>
              <a:rPr lang="en-US" smtClean="0"/>
              <a:t>on twitter, </a:t>
            </a:r>
            <a:r>
              <a:rPr lang="en-US" dirty="0" smtClean="0"/>
              <a:t>get over yourself…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057650" y="5219700"/>
          <a:ext cx="5715003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6429"/>
                <a:gridCol w="816429"/>
                <a:gridCol w="816429"/>
                <a:gridCol w="816429"/>
                <a:gridCol w="816429"/>
                <a:gridCol w="816429"/>
                <a:gridCol w="816429"/>
              </a:tblGrid>
              <a:tr h="30088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cool</a:t>
                      </a:r>
                      <a:endParaRPr lang="en-US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web</a:t>
                      </a:r>
                      <a:endParaRPr lang="en-US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search</a:t>
                      </a:r>
                      <a:endParaRPr lang="en-US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make</a:t>
                      </a:r>
                      <a:endParaRPr lang="en-US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over</a:t>
                      </a:r>
                      <a:endParaRPr lang="en-US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you</a:t>
                      </a:r>
                      <a:endParaRPr lang="en-US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0088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1218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1218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12181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cxnSp>
        <p:nvCxnSpPr>
          <p:cNvPr id="14" name="Straight Arrow Connector 13"/>
          <p:cNvCxnSpPr/>
          <p:nvPr/>
        </p:nvCxnSpPr>
        <p:spPr>
          <a:xfrm rot="16200000" flipH="1">
            <a:off x="2552700" y="4305300"/>
            <a:ext cx="2057400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200400" y="5791200"/>
            <a:ext cx="76200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H="1">
            <a:off x="2971800" y="5105400"/>
            <a:ext cx="1219200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2" name="Folded Corner 21"/>
          <p:cNvSpPr/>
          <p:nvPr/>
        </p:nvSpPr>
        <p:spPr>
          <a:xfrm>
            <a:off x="457200" y="6553200"/>
            <a:ext cx="2560320" cy="1143000"/>
          </a:xfrm>
          <a:prstGeom prst="folded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 with Text Data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295400"/>
          </a:xfrm>
        </p:spPr>
        <p:txBody>
          <a:bodyPr>
            <a:normAutofit/>
          </a:bodyPr>
          <a:lstStyle/>
          <a:p>
            <a:r>
              <a:rPr lang="en-US" dirty="0" smtClean="0"/>
              <a:t>Feature vectors are often sparse</a:t>
            </a:r>
          </a:p>
          <a:p>
            <a:r>
              <a:rPr lang="en-US" dirty="0" smtClean="0"/>
              <a:t>But similarity matrix is not!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057650" y="5219700"/>
          <a:ext cx="5715003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6429"/>
                <a:gridCol w="816429"/>
                <a:gridCol w="816429"/>
                <a:gridCol w="816429"/>
                <a:gridCol w="816429"/>
                <a:gridCol w="816429"/>
                <a:gridCol w="816429"/>
              </a:tblGrid>
              <a:tr h="30088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cool</a:t>
                      </a:r>
                      <a:endParaRPr lang="en-US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web</a:t>
                      </a:r>
                      <a:endParaRPr lang="en-US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search</a:t>
                      </a:r>
                      <a:endParaRPr lang="en-US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make</a:t>
                      </a:r>
                      <a:endParaRPr lang="en-US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over</a:t>
                      </a:r>
                      <a:endParaRPr lang="en-US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you</a:t>
                      </a:r>
                      <a:endParaRPr lang="en-US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0088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1218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1218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12181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sp>
        <p:nvSpPr>
          <p:cNvPr id="12" name="Rounded Rectangular Callout 11"/>
          <p:cNvSpPr/>
          <p:nvPr/>
        </p:nvSpPr>
        <p:spPr>
          <a:xfrm>
            <a:off x="6324600" y="3124200"/>
            <a:ext cx="2514600" cy="1447800"/>
          </a:xfrm>
          <a:prstGeom prst="wedgeRoundRectCallout">
            <a:avLst>
              <a:gd name="adj1" fmla="val -20417"/>
              <a:gd name="adj2" fmla="val 84869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Mostly zeros  - any document contains only a small fraction of the vocabulary</a:t>
            </a:r>
            <a:endParaRPr lang="en-US" sz="2000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-533400" y="4140200"/>
          <a:ext cx="3352800" cy="317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0560"/>
                <a:gridCol w="670560"/>
                <a:gridCol w="670560"/>
                <a:gridCol w="670560"/>
                <a:gridCol w="670560"/>
              </a:tblGrid>
              <a:tr h="635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125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125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sp>
        <p:nvSpPr>
          <p:cNvPr id="15" name="Left Arrow 14"/>
          <p:cNvSpPr/>
          <p:nvPr/>
        </p:nvSpPr>
        <p:spPr>
          <a:xfrm>
            <a:off x="3124200" y="5791200"/>
            <a:ext cx="609600" cy="609600"/>
          </a:xfrm>
          <a:prstGeom prst="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ular Callout 16"/>
          <p:cNvSpPr/>
          <p:nvPr/>
        </p:nvSpPr>
        <p:spPr>
          <a:xfrm>
            <a:off x="2895600" y="2895600"/>
            <a:ext cx="2133600" cy="1828800"/>
          </a:xfrm>
          <a:prstGeom prst="wedgeRoundRectCallout">
            <a:avLst>
              <a:gd name="adj1" fmla="val -69047"/>
              <a:gd name="adj2" fmla="val 3958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Mostly non-zero - any two documents are likely to have a word in common</a:t>
            </a:r>
            <a:endParaRPr lang="en-US" sz="2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uiExpand="1" build="p"/>
      <p:bldP spid="12" grpId="0" animBg="1"/>
      <p:bldP spid="15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Automatic grouping of data points</a:t>
            </a:r>
          </a:p>
          <a:p>
            <a:r>
              <a:rPr lang="en-US" dirty="0" smtClean="0"/>
              <a:t>3 example datasets: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49506" name="Picture 2" descr="C:\Users\frank\Desktop\3blobs.ep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88" y="34290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507" name="Picture 3" descr="C:\Users\frank\Desktop\3circles.ep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538" y="34290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508" name="Picture 4" descr="C:\Users\frank\Desktop\squiggles.ep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4290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14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 with Text Data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133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 similarity matrix is the input to many </a:t>
            </a:r>
            <a:r>
              <a:rPr lang="en-US" smtClean="0"/>
              <a:t>clustering methods, </a:t>
            </a:r>
            <a:r>
              <a:rPr lang="en-US" dirty="0" smtClean="0"/>
              <a:t>including </a:t>
            </a:r>
            <a:r>
              <a:rPr lang="en-US" i="1" dirty="0" smtClean="0"/>
              <a:t>spectral clustering</a:t>
            </a:r>
            <a:endParaRPr lang="en-US" dirty="0" smtClean="0"/>
          </a:p>
          <a:p>
            <a:r>
              <a:rPr lang="en-US" dirty="0" smtClean="0"/>
              <a:t>Spectral clustering requires the computation of the eigenvectors of a similarity matrix of the data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-533400" y="4140200"/>
          <a:ext cx="3352800" cy="317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0560"/>
                <a:gridCol w="670560"/>
                <a:gridCol w="670560"/>
                <a:gridCol w="670560"/>
                <a:gridCol w="670560"/>
              </a:tblGrid>
              <a:tr h="635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125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125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sp>
        <p:nvSpPr>
          <p:cNvPr id="9" name="Rounded Rectangular Callout 8"/>
          <p:cNvSpPr/>
          <p:nvPr/>
        </p:nvSpPr>
        <p:spPr>
          <a:xfrm>
            <a:off x="6553200" y="228600"/>
            <a:ext cx="2438400" cy="1752600"/>
          </a:xfrm>
          <a:prstGeom prst="wedgeRoundRectCallout">
            <a:avLst>
              <a:gd name="adj1" fmla="val -34576"/>
              <a:gd name="adj2" fmla="val 84602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 general O(n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); approximation methods still not very fast</a:t>
            </a:r>
            <a:endParaRPr lang="en-US" sz="2400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3048000" y="3733800"/>
            <a:ext cx="3352800" cy="838200"/>
          </a:xfrm>
          <a:prstGeom prst="wedgeRoundRectCallout">
            <a:avLst>
              <a:gd name="adj1" fmla="val -72184"/>
              <a:gd name="adj2" fmla="val 60141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O(n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 time to construct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3886200" y="4648200"/>
            <a:ext cx="3352800" cy="838200"/>
          </a:xfrm>
          <a:prstGeom prst="wedgeRoundRectCallout">
            <a:avLst>
              <a:gd name="adj1" fmla="val -76161"/>
              <a:gd name="adj2" fmla="val 44232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O(n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 space to store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4648200" y="5562600"/>
            <a:ext cx="3657600" cy="838200"/>
          </a:xfrm>
          <a:prstGeom prst="wedgeRoundRectCallout">
            <a:avLst>
              <a:gd name="adj1" fmla="val -89230"/>
              <a:gd name="adj2" fmla="val 26050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&gt; O(n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 time to operate on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819900" y="2971800"/>
            <a:ext cx="2209800" cy="2743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Too expensive! Does not scale up to big datasets!</a:t>
            </a:r>
            <a:endParaRPr lang="en-US" sz="28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4" grpId="0" animBg="1"/>
      <p:bldP spid="16" grpId="0" animBg="1"/>
      <p:bldP spid="1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 with Text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90800"/>
          </a:xfrm>
        </p:spPr>
        <p:txBody>
          <a:bodyPr/>
          <a:lstStyle/>
          <a:p>
            <a:r>
              <a:rPr lang="en-US" dirty="0" smtClean="0"/>
              <a:t>We want to use the similarity matrix for clustering (like spectral </a:t>
            </a:r>
            <a:r>
              <a:rPr lang="en-US" smtClean="0"/>
              <a:t>clustering), </a:t>
            </a:r>
            <a:r>
              <a:rPr lang="en-US" dirty="0" smtClean="0"/>
              <a:t>but:</a:t>
            </a:r>
          </a:p>
          <a:p>
            <a:pPr lvl="1"/>
            <a:r>
              <a:rPr lang="en-US" dirty="0" smtClean="0"/>
              <a:t>Without calculating eigenvectors</a:t>
            </a:r>
          </a:p>
          <a:p>
            <a:pPr lvl="1"/>
            <a:r>
              <a:rPr lang="en-US" dirty="0" smtClean="0"/>
              <a:t>Without constructing or storing the similarity matrix</a:t>
            </a:r>
            <a:endParaRPr lang="en-US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1143000" y="4419600"/>
            <a:ext cx="2971800" cy="1676400"/>
          </a:xfrm>
          <a:prstGeom prst="wedgeRoundRectCallout">
            <a:avLst>
              <a:gd name="adj1" fmla="val -713"/>
              <a:gd name="adj2" fmla="val -127273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Power Iteration Clustering</a:t>
            </a:r>
            <a:endParaRPr lang="en-US" sz="28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4572000" y="4419600"/>
            <a:ext cx="2971800" cy="1676400"/>
          </a:xfrm>
          <a:prstGeom prst="wedgeRoundRectCallout">
            <a:avLst>
              <a:gd name="adj1" fmla="val -44943"/>
              <a:gd name="adj2" fmla="val -9090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+ Path Folding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Folding</a:t>
            </a:r>
            <a:endParaRPr lang="en-US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762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 basic power iteration clustering (PIC) algorithm: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2590800"/>
            <a:ext cx="7543800" cy="31700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Input:</a:t>
            </a:r>
            <a:r>
              <a:rPr lang="en-US" sz="2000" dirty="0" smtClean="0"/>
              <a:t> A row-normalized affinity matrix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</a:t>
            </a:r>
            <a:r>
              <a:rPr lang="en-US" sz="2000" dirty="0" smtClean="0"/>
              <a:t> and the number of clusters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</a:t>
            </a:r>
          </a:p>
          <a:p>
            <a:r>
              <a:rPr lang="en-US" sz="2000" b="1" dirty="0" smtClean="0"/>
              <a:t>Output:</a:t>
            </a:r>
            <a:r>
              <a:rPr lang="en-US" sz="2000" dirty="0" smtClean="0"/>
              <a:t> </a:t>
            </a:r>
            <a:r>
              <a:rPr lang="en-US" sz="2000" smtClean="0"/>
              <a:t>Clusters </a:t>
            </a:r>
            <a:r>
              <a:rPr lang="en-US" sz="20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US" sz="2000" baseline="-250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en-US" sz="20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C</a:t>
            </a:r>
            <a:r>
              <a:rPr lang="en-US" sz="2000" baseline="-250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20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…,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US" sz="20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Pick an initial vector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Repeat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Set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t+1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← </a:t>
            </a:r>
            <a:r>
              <a:rPr lang="en-US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W</a:t>
            </a:r>
            <a:r>
              <a:rPr lang="en-US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v</a:t>
            </a:r>
            <a:r>
              <a:rPr lang="en-US" sz="2000" baseline="30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t</a:t>
            </a:r>
            <a:endParaRPr lang="en-US" sz="2000" baseline="30000" dirty="0" smtClean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Calibri"/>
              </a:rPr>
              <a:t>Set </a:t>
            </a:r>
            <a:r>
              <a:rPr lang="el-G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δ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t+1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← |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t+1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– </a:t>
            </a:r>
            <a:r>
              <a:rPr lang="en-US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</a:t>
            </a:r>
            <a:r>
              <a:rPr lang="en-US" sz="2000" baseline="30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|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Increment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Stop when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|</a:t>
            </a:r>
            <a:r>
              <a:rPr lang="el-G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δ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– </a:t>
            </a:r>
            <a:r>
              <a:rPr lang="el-G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δ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t-1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|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≈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0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latin typeface="Calibri"/>
              </a:rPr>
              <a:t>Use </a:t>
            </a:r>
            <a:r>
              <a:rPr lang="en-US" sz="2000" i="1" dirty="0" smtClean="0">
                <a:latin typeface="Calibri"/>
              </a:rPr>
              <a:t>k</a:t>
            </a:r>
            <a:r>
              <a:rPr lang="en-US" sz="2000" dirty="0" smtClean="0">
                <a:latin typeface="Calibri"/>
              </a:rPr>
              <a:t>-means to cluster points on </a:t>
            </a:r>
            <a:r>
              <a:rPr lang="en-US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v</a:t>
            </a:r>
            <a:r>
              <a:rPr lang="en-US" sz="2000" baseline="30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t</a:t>
            </a:r>
            <a:r>
              <a:rPr lang="en-US" sz="2000" dirty="0" smtClean="0">
                <a:latin typeface="Calibri"/>
              </a:rPr>
              <a:t> and return </a:t>
            </a:r>
            <a:r>
              <a:rPr lang="en-US" sz="2000" smtClean="0">
                <a:latin typeface="Calibri"/>
              </a:rPr>
              <a:t>clusters </a:t>
            </a:r>
            <a:r>
              <a:rPr lang="en-US" sz="20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US" sz="2000" baseline="-250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en-US" sz="20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C</a:t>
            </a:r>
            <a:r>
              <a:rPr lang="en-US" sz="2000" baseline="-250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20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…,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US" sz="20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</a:t>
            </a:r>
            <a:endParaRPr lang="en-US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1524000" y="1143000"/>
            <a:ext cx="5867400" cy="2209800"/>
          </a:xfrm>
          <a:prstGeom prst="wedgeRoundRectCallout">
            <a:avLst>
              <a:gd name="adj1" fmla="val -27131"/>
              <a:gd name="adj2" fmla="val 84095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Okay, </a:t>
            </a:r>
            <a:r>
              <a:rPr lang="en-US" sz="2800" dirty="0" smtClean="0"/>
              <a:t>we have a fast clustering method – but there’s the </a:t>
            </a:r>
            <a:r>
              <a:rPr lang="en-US" sz="2800" i="1" dirty="0" smtClean="0"/>
              <a:t>W</a:t>
            </a:r>
            <a:r>
              <a:rPr lang="en-US" sz="2800" dirty="0" smtClean="0"/>
              <a:t> that requires O(n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) storage  space and construction and operation time!</a:t>
            </a:r>
            <a:endParaRPr lang="en-US" sz="28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4419600" y="3581400"/>
            <a:ext cx="3733800" cy="1295400"/>
          </a:xfrm>
          <a:prstGeom prst="wedgeRoundRectCallout">
            <a:avLst>
              <a:gd name="adj1" fmla="val -83163"/>
              <a:gd name="adj2" fmla="val 8088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Key operation in PIC</a:t>
            </a:r>
            <a:endParaRPr lang="en-US" sz="2800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2057400" y="5486400"/>
            <a:ext cx="4191000" cy="1066800"/>
          </a:xfrm>
          <a:prstGeom prst="wedgeRoundRectCallout">
            <a:avLst>
              <a:gd name="adj1" fmla="val -31002"/>
              <a:gd name="adj2" fmla="val -144681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Note: matrix-vector multiplication!</a:t>
            </a:r>
            <a:endParaRPr lang="en-US" sz="32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Folding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715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What’s so good about matrix-vector multiplication?</a:t>
            </a:r>
          </a:p>
          <a:p>
            <a:r>
              <a:rPr lang="en-US" dirty="0" smtClean="0"/>
              <a:t>If we can decompose the matrix…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133600" y="2895600"/>
          <a:ext cx="484346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42" name="Equation" r:id="rId4" imgW="1358900" imgH="228600" progId="Equation.3">
                  <p:embed/>
                </p:oleObj>
              </mc:Choice>
              <mc:Fallback>
                <p:oleObj name="Equation" r:id="rId4" imgW="1358900" imgH="228600" progId="Equation.3">
                  <p:embed/>
                  <p:pic>
                    <p:nvPicPr>
                      <p:cNvPr id="0" name="Picture 2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895600"/>
                        <a:ext cx="4843462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67" name="Object 3"/>
          <p:cNvGraphicFramePr>
            <a:graphicFrameLocks noChangeAspect="1"/>
          </p:cNvGraphicFramePr>
          <p:nvPr/>
        </p:nvGraphicFramePr>
        <p:xfrm>
          <a:off x="2362200" y="5638800"/>
          <a:ext cx="4149725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43" name="Equation" r:id="rId6" imgW="1168400" imgH="228600" progId="Equation.3">
                  <p:embed/>
                </p:oleObj>
              </mc:Choice>
              <mc:Fallback>
                <p:oleObj name="Equation" r:id="rId6" imgW="1168400" imgH="228600" progId="Equation.3">
                  <p:embed/>
                  <p:pic>
                    <p:nvPicPr>
                      <p:cNvPr id="0" name="Picture 2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638800"/>
                        <a:ext cx="4149725" cy="811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4495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Then we arrive at the same solution doing a series of matrix-vector multiplications!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3357880" y="3642360"/>
          <a:ext cx="833120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</a:tblGrid>
              <a:tr h="15240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5791200" y="3581400"/>
          <a:ext cx="4572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"/>
                <a:gridCol w="228600"/>
              </a:tblGrid>
              <a:tr h="22860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6400800" y="3733800"/>
          <a:ext cx="10668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"/>
                <a:gridCol w="266700"/>
                <a:gridCol w="266700"/>
                <a:gridCol w="266700"/>
              </a:tblGrid>
              <a:tr h="22860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4805680" y="3642360"/>
          <a:ext cx="833120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</a:tblGrid>
              <a:tr h="20955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7" name="Rounded Rectangular Callout 16"/>
          <p:cNvSpPr/>
          <p:nvPr/>
        </p:nvSpPr>
        <p:spPr>
          <a:xfrm>
            <a:off x="7010400" y="762000"/>
            <a:ext cx="1905000" cy="2514600"/>
          </a:xfrm>
          <a:prstGeom prst="wedgeRoundRectCallout">
            <a:avLst>
              <a:gd name="adj1" fmla="val 2656"/>
              <a:gd name="adj2" fmla="val 100411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How could this be better?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Folding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600201"/>
            <a:ext cx="8229600" cy="205739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 long as we can decompose the</a:t>
            </a: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matrix into a series of </a:t>
            </a:r>
            <a:r>
              <a:rPr kumimoji="0" lang="en-US" sz="3200" b="0" i="1" u="none" strike="noStrike" kern="1200" cap="none" spc="0" normalizeH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sparse matrices, </a:t>
            </a: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can turn a dense matrix-vector multiplication into a series of sparse matrix-vector multiplications.</a:t>
            </a:r>
            <a:endParaRPr kumimoji="0" lang="en-US" sz="32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438150" y="4191000"/>
            <a:ext cx="5638800" cy="2209800"/>
          </a:xfrm>
          <a:prstGeom prst="wedgeRoundRectCallout">
            <a:avLst>
              <a:gd name="adj1" fmla="val 21507"/>
              <a:gd name="adj2" fmla="val -86061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This means that we can turn an operation that requires O(n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) storage and runtime into one that requires ~O(n) storage and runtime!</a:t>
            </a:r>
            <a:endParaRPr lang="en-US" sz="28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6324600" y="3886200"/>
            <a:ext cx="2438400" cy="1447800"/>
          </a:xfrm>
          <a:prstGeom prst="wedgeRoundRectCallout">
            <a:avLst>
              <a:gd name="adj1" fmla="val -22880"/>
              <a:gd name="adj2" fmla="val -7663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This is exactly the case for text data</a:t>
            </a:r>
            <a:endParaRPr lang="en-US" sz="28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6172200" y="5505450"/>
            <a:ext cx="2895600" cy="1143000"/>
          </a:xfrm>
          <a:prstGeom prst="wedgeRoundRectCallout">
            <a:avLst>
              <a:gd name="adj1" fmla="val -22396"/>
              <a:gd name="adj2" fmla="val -70833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And many other kinds of data as well!</a:t>
            </a:r>
            <a:endParaRPr lang="en-US" sz="2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Folding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38200"/>
          </a:xfrm>
        </p:spPr>
        <p:txBody>
          <a:bodyPr/>
          <a:lstStyle/>
          <a:p>
            <a:r>
              <a:rPr lang="en-US" dirty="0" smtClean="0"/>
              <a:t>Example – inner product similarity:</a:t>
            </a:r>
          </a:p>
          <a:p>
            <a:endParaRPr lang="en-US" dirty="0" smtClean="0"/>
          </a:p>
        </p:txBody>
      </p:sp>
      <p:graphicFrame>
        <p:nvGraphicFramePr>
          <p:cNvPr id="114690" name="Object 2"/>
          <p:cNvGraphicFramePr>
            <a:graphicFrameLocks noChangeAspect="1"/>
          </p:cNvGraphicFramePr>
          <p:nvPr/>
        </p:nvGraphicFramePr>
        <p:xfrm>
          <a:off x="3000375" y="3009900"/>
          <a:ext cx="294322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28" name="Equation" r:id="rId4" imgW="825500" imgH="203200" progId="Equation.3">
                  <p:embed/>
                </p:oleObj>
              </mc:Choice>
              <mc:Fallback>
                <p:oleObj name="Equation" r:id="rId4" imgW="825500" imgH="203200" progId="Equation.3">
                  <p:embed/>
                  <p:pic>
                    <p:nvPicPr>
                      <p:cNvPr id="0" name="Picture 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75" y="3009900"/>
                        <a:ext cx="2943225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ed Rectangular Callout 4"/>
          <p:cNvSpPr/>
          <p:nvPr/>
        </p:nvSpPr>
        <p:spPr>
          <a:xfrm>
            <a:off x="3581400" y="4267200"/>
            <a:ext cx="1905000" cy="1295400"/>
          </a:xfrm>
          <a:prstGeom prst="wedgeRoundRectCallout">
            <a:avLst>
              <a:gd name="adj1" fmla="val 28167"/>
              <a:gd name="adj2" fmla="val -8954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The original feature matrix</a:t>
            </a:r>
            <a:endParaRPr lang="en-US" sz="24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5638800" y="4267200"/>
            <a:ext cx="1905000" cy="1295400"/>
          </a:xfrm>
          <a:prstGeom prst="wedgeRoundRectCallout">
            <a:avLst>
              <a:gd name="adj1" fmla="val -58833"/>
              <a:gd name="adj2" fmla="val -90250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The feature matrix transposed</a:t>
            </a:r>
            <a:endParaRPr lang="en-US" sz="24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685800" y="4267200"/>
            <a:ext cx="2667000" cy="1295400"/>
          </a:xfrm>
          <a:prstGeom prst="wedgeRoundRectCallout">
            <a:avLst>
              <a:gd name="adj1" fmla="val 78674"/>
              <a:gd name="adj2" fmla="val -93578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Diagonal matrix  that normalizes </a:t>
            </a:r>
            <a:r>
              <a:rPr lang="en-US" sz="2400" i="1" dirty="0" smtClean="0"/>
              <a:t>W</a:t>
            </a:r>
            <a:r>
              <a:rPr lang="en-US" sz="2400" dirty="0" smtClean="0"/>
              <a:t> so rows sum to 1</a:t>
            </a:r>
            <a:endParaRPr lang="en-US" sz="2400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3581400" y="5791200"/>
            <a:ext cx="2362200" cy="990600"/>
          </a:xfrm>
          <a:prstGeom prst="wedgeRoundRectCallout">
            <a:avLst>
              <a:gd name="adj1" fmla="val -24454"/>
              <a:gd name="adj2" fmla="val -80834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Construction: given</a:t>
            </a:r>
          </a:p>
          <a:p>
            <a:pPr algn="ctr"/>
            <a:r>
              <a:rPr lang="en-US" sz="2000" dirty="0" smtClean="0"/>
              <a:t>Storage: ~O(n)</a:t>
            </a:r>
            <a:endParaRPr lang="en-US" sz="2000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6172200" y="5791200"/>
            <a:ext cx="2362200" cy="990600"/>
          </a:xfrm>
          <a:prstGeom prst="wedgeRoundRectCallout">
            <a:avLst>
              <a:gd name="adj1" fmla="val -24454"/>
              <a:gd name="adj2" fmla="val -80834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Construction: given</a:t>
            </a:r>
          </a:p>
          <a:p>
            <a:pPr algn="ctr"/>
            <a:r>
              <a:rPr lang="en-US" sz="2000" dirty="0" smtClean="0"/>
              <a:t>Storage: just use F</a:t>
            </a:r>
            <a:endParaRPr lang="en-US" sz="2000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381000" y="5867400"/>
            <a:ext cx="1828800" cy="838200"/>
          </a:xfrm>
          <a:prstGeom prst="wedgeRoundRectCallout">
            <a:avLst>
              <a:gd name="adj1" fmla="val -3414"/>
              <a:gd name="adj2" fmla="val -97273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Storage: ~n</a:t>
            </a:r>
            <a:endParaRPr lang="en-US" sz="24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4" name="Flowchart: Decision 13"/>
          <p:cNvSpPr/>
          <p:nvPr/>
        </p:nvSpPr>
        <p:spPr>
          <a:xfrm>
            <a:off x="342900" y="266700"/>
            <a:ext cx="1905000" cy="685800"/>
          </a:xfrm>
          <a:prstGeom prst="flowChartDecision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/>
              <a:t>Details</a:t>
            </a:r>
            <a:endParaRPr lang="en-US" sz="2000" b="1" i="1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304800" y="2590800"/>
            <a:ext cx="2133600" cy="1447800"/>
          </a:xfrm>
          <a:prstGeom prst="wedgeRoundRectCallout">
            <a:avLst>
              <a:gd name="adj1" fmla="val -37246"/>
              <a:gd name="adj2" fmla="val 18344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Why is it ~n and not n?</a:t>
            </a:r>
            <a:endParaRPr lang="en-US" sz="2800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2900680" y="2194560"/>
          <a:ext cx="833120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</a:tblGrid>
              <a:tr h="15240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5410200" y="2133600"/>
          <a:ext cx="4572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"/>
                <a:gridCol w="228600"/>
              </a:tblGrid>
              <a:tr h="22860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6014720" y="2392680"/>
          <a:ext cx="1071880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970"/>
                <a:gridCol w="267970"/>
                <a:gridCol w="267970"/>
                <a:gridCol w="267970"/>
              </a:tblGrid>
              <a:tr h="19050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4343400" y="2133600"/>
          <a:ext cx="9144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"/>
                <a:gridCol w="228600"/>
                <a:gridCol w="228600"/>
                <a:gridCol w="228600"/>
              </a:tblGrid>
              <a:tr h="22860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2" grpId="0" animBg="1"/>
      <p:bldP spid="1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Folding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38200"/>
          </a:xfrm>
        </p:spPr>
        <p:txBody>
          <a:bodyPr/>
          <a:lstStyle/>
          <a:p>
            <a:r>
              <a:rPr lang="en-US" dirty="0" smtClean="0"/>
              <a:t>Example – inner product similarity:</a:t>
            </a:r>
          </a:p>
          <a:p>
            <a:endParaRPr lang="en-US" dirty="0" smtClean="0"/>
          </a:p>
        </p:txBody>
      </p:sp>
      <p:graphicFrame>
        <p:nvGraphicFramePr>
          <p:cNvPr id="114690" name="Object 2"/>
          <p:cNvGraphicFramePr>
            <a:graphicFrameLocks noChangeAspect="1"/>
          </p:cNvGraphicFramePr>
          <p:nvPr/>
        </p:nvGraphicFramePr>
        <p:xfrm>
          <a:off x="3000375" y="2705100"/>
          <a:ext cx="294322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90" name="Equation" r:id="rId4" imgW="825500" imgH="203200" progId="Equation.3">
                  <p:embed/>
                </p:oleObj>
              </mc:Choice>
              <mc:Fallback>
                <p:oleObj name="Equation" r:id="rId4" imgW="825500" imgH="203200" progId="Equation.3">
                  <p:embed/>
                  <p:pic>
                    <p:nvPicPr>
                      <p:cNvPr id="0" name="Picture 2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75" y="2705100"/>
                        <a:ext cx="2943225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38100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Iteration update: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5715" name="Object 3"/>
          <p:cNvGraphicFramePr>
            <a:graphicFrameLocks noChangeAspect="1"/>
          </p:cNvGraphicFramePr>
          <p:nvPr/>
        </p:nvGraphicFramePr>
        <p:xfrm>
          <a:off x="2135188" y="4718050"/>
          <a:ext cx="4618037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91" name="Equation" r:id="rId6" imgW="1295400" imgH="228600" progId="Equation.3">
                  <p:embed/>
                </p:oleObj>
              </mc:Choice>
              <mc:Fallback>
                <p:oleObj name="Equation" r:id="rId6" imgW="1295400" imgH="228600" progId="Equation.3">
                  <p:embed/>
                  <p:pic>
                    <p:nvPicPr>
                      <p:cNvPr id="0" name="Picture 2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8" y="4718050"/>
                        <a:ext cx="4618037" cy="814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ounded Rectangular Callout 13"/>
          <p:cNvSpPr/>
          <p:nvPr/>
        </p:nvSpPr>
        <p:spPr>
          <a:xfrm>
            <a:off x="990600" y="2286000"/>
            <a:ext cx="2362200" cy="1676400"/>
          </a:xfrm>
          <a:prstGeom prst="wedgeRoundRectCallout">
            <a:avLst>
              <a:gd name="adj1" fmla="val 38844"/>
              <a:gd name="adj2" fmla="val 84167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Construction: ~O(n)</a:t>
            </a:r>
            <a:endParaRPr lang="en-US" sz="2800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3505200" y="2286000"/>
            <a:ext cx="2362200" cy="1676400"/>
          </a:xfrm>
          <a:prstGeom prst="wedgeRoundRectCallout">
            <a:avLst>
              <a:gd name="adj1" fmla="val -12769"/>
              <a:gd name="adj2" fmla="val 8303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Storage:</a:t>
            </a:r>
          </a:p>
          <a:p>
            <a:pPr algn="ctr"/>
            <a:r>
              <a:rPr lang="en-US" sz="2800" dirty="0" smtClean="0"/>
              <a:t>~O(n)</a:t>
            </a:r>
            <a:endParaRPr lang="en-US" sz="2800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6019800" y="2286000"/>
            <a:ext cx="2362200" cy="1676400"/>
          </a:xfrm>
          <a:prstGeom prst="wedgeRoundRectCallout">
            <a:avLst>
              <a:gd name="adj1" fmla="val -46639"/>
              <a:gd name="adj2" fmla="val 83334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Operation: ~O(n)</a:t>
            </a:r>
            <a:endParaRPr lang="en-US" sz="2800" dirty="0"/>
          </a:p>
        </p:txBody>
      </p:sp>
      <p:sp>
        <p:nvSpPr>
          <p:cNvPr id="17" name="Rounded Rectangular Callout 16"/>
          <p:cNvSpPr/>
          <p:nvPr/>
        </p:nvSpPr>
        <p:spPr>
          <a:xfrm>
            <a:off x="6172200" y="76200"/>
            <a:ext cx="2895600" cy="1600200"/>
          </a:xfrm>
          <a:prstGeom prst="wedgeRoundRectCallout">
            <a:avLst>
              <a:gd name="adj1" fmla="val -103070"/>
              <a:gd name="adj2" fmla="val 50596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Okay…how about a similarity function we actually use for text data?</a:t>
            </a:r>
            <a:endParaRPr lang="en-US" sz="24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12" name="Flowchart: Decision 11"/>
          <p:cNvSpPr/>
          <p:nvPr/>
        </p:nvSpPr>
        <p:spPr>
          <a:xfrm>
            <a:off x="342900" y="266700"/>
            <a:ext cx="1905000" cy="685800"/>
          </a:xfrm>
          <a:prstGeom prst="flowChartDecision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/>
              <a:t>Details</a:t>
            </a:r>
            <a:endParaRPr lang="en-US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Folding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38200"/>
          </a:xfrm>
        </p:spPr>
        <p:txBody>
          <a:bodyPr/>
          <a:lstStyle/>
          <a:p>
            <a:r>
              <a:rPr lang="en-US" dirty="0" smtClean="0"/>
              <a:t>Example – cosine similarity:</a:t>
            </a:r>
          </a:p>
          <a:p>
            <a:endParaRPr lang="en-US" dirty="0" smtClean="0"/>
          </a:p>
        </p:txBody>
      </p:sp>
      <p:graphicFrame>
        <p:nvGraphicFramePr>
          <p:cNvPr id="114690" name="Object 2"/>
          <p:cNvGraphicFramePr>
            <a:graphicFrameLocks noChangeAspect="1"/>
          </p:cNvGraphicFramePr>
          <p:nvPr/>
        </p:nvGraphicFramePr>
        <p:xfrm>
          <a:off x="2570163" y="2705100"/>
          <a:ext cx="380365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14" name="Equation" r:id="rId4" imgW="1066337" imgH="203112" progId="Equation.3">
                  <p:embed/>
                </p:oleObj>
              </mc:Choice>
              <mc:Fallback>
                <p:oleObj name="Equation" r:id="rId4" imgW="1066337" imgH="203112" progId="Equation.3">
                  <p:embed/>
                  <p:pic>
                    <p:nvPicPr>
                      <p:cNvPr id="0" name="Picture 2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0163" y="2705100"/>
                        <a:ext cx="3803650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38100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Iteration update: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5715" name="Object 3"/>
          <p:cNvGraphicFramePr>
            <a:graphicFrameLocks noChangeAspect="1"/>
          </p:cNvGraphicFramePr>
          <p:nvPr/>
        </p:nvGraphicFramePr>
        <p:xfrm>
          <a:off x="1320800" y="4718050"/>
          <a:ext cx="6246813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15" name="Equation" r:id="rId6" imgW="1752600" imgH="228600" progId="Equation.3">
                  <p:embed/>
                </p:oleObj>
              </mc:Choice>
              <mc:Fallback>
                <p:oleObj name="Equation" r:id="rId6" imgW="1752600" imgH="228600" progId="Equation.3">
                  <p:embed/>
                  <p:pic>
                    <p:nvPicPr>
                      <p:cNvPr id="0" name="Picture 2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0800" y="4718050"/>
                        <a:ext cx="6246813" cy="814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ounded Rectangular Callout 10"/>
          <p:cNvSpPr/>
          <p:nvPr/>
        </p:nvSpPr>
        <p:spPr>
          <a:xfrm>
            <a:off x="6629400" y="914400"/>
            <a:ext cx="2057400" cy="1447800"/>
          </a:xfrm>
          <a:prstGeom prst="wedgeRoundRectCallout">
            <a:avLst>
              <a:gd name="adj1" fmla="val -74174"/>
              <a:gd name="adj2" fmla="val 78289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Diagonal cosine normalizing matrix</a:t>
            </a:r>
            <a:endParaRPr lang="en-US" sz="2400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990600" y="2286000"/>
            <a:ext cx="2362200" cy="1676400"/>
          </a:xfrm>
          <a:prstGeom prst="wedgeRoundRectCallout">
            <a:avLst>
              <a:gd name="adj1" fmla="val 38844"/>
              <a:gd name="adj2" fmla="val 84167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Construction: ~O(n)</a:t>
            </a:r>
            <a:endParaRPr lang="en-US" sz="2800" dirty="0"/>
          </a:p>
        </p:txBody>
      </p:sp>
      <p:sp>
        <p:nvSpPr>
          <p:cNvPr id="18" name="Rounded Rectangular Callout 17"/>
          <p:cNvSpPr/>
          <p:nvPr/>
        </p:nvSpPr>
        <p:spPr>
          <a:xfrm>
            <a:off x="3505200" y="2286000"/>
            <a:ext cx="2362200" cy="1676400"/>
          </a:xfrm>
          <a:prstGeom prst="wedgeRoundRectCallout">
            <a:avLst>
              <a:gd name="adj1" fmla="val -12769"/>
              <a:gd name="adj2" fmla="val 8303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Storage:</a:t>
            </a:r>
          </a:p>
          <a:p>
            <a:pPr algn="ctr"/>
            <a:r>
              <a:rPr lang="en-US" sz="2800" dirty="0" smtClean="0"/>
              <a:t>~O(n)</a:t>
            </a:r>
            <a:endParaRPr lang="en-US" sz="2800" dirty="0"/>
          </a:p>
        </p:txBody>
      </p:sp>
      <p:sp>
        <p:nvSpPr>
          <p:cNvPr id="19" name="Rounded Rectangular Callout 18"/>
          <p:cNvSpPr/>
          <p:nvPr/>
        </p:nvSpPr>
        <p:spPr>
          <a:xfrm>
            <a:off x="6019800" y="2286000"/>
            <a:ext cx="2362200" cy="1676400"/>
          </a:xfrm>
          <a:prstGeom prst="wedgeRoundRectCallout">
            <a:avLst>
              <a:gd name="adj1" fmla="val -46639"/>
              <a:gd name="adj2" fmla="val 83334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Operation: ~O(n)</a:t>
            </a:r>
            <a:endParaRPr lang="en-US" sz="2800" dirty="0"/>
          </a:p>
        </p:txBody>
      </p:sp>
      <p:sp>
        <p:nvSpPr>
          <p:cNvPr id="20" name="Rounded Rectangular Callout 19"/>
          <p:cNvSpPr/>
          <p:nvPr/>
        </p:nvSpPr>
        <p:spPr>
          <a:xfrm>
            <a:off x="1752600" y="5867400"/>
            <a:ext cx="5791200" cy="838200"/>
          </a:xfrm>
          <a:prstGeom prst="wedgeRoundRectCallout">
            <a:avLst>
              <a:gd name="adj1" fmla="val -13341"/>
              <a:gd name="adj2" fmla="val -101136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Compact storage: we don’t need a cosine-normalized version of the feature vectors</a:t>
            </a:r>
            <a:endParaRPr lang="en-US" sz="24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15" name="Flowchart: Decision 14"/>
          <p:cNvSpPr/>
          <p:nvPr/>
        </p:nvSpPr>
        <p:spPr>
          <a:xfrm>
            <a:off x="342900" y="266700"/>
            <a:ext cx="1905000" cy="685800"/>
          </a:xfrm>
          <a:prstGeom prst="flowChartDecision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/>
              <a:t>Details</a:t>
            </a:r>
            <a:endParaRPr lang="en-US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8" grpId="0" animBg="1"/>
      <p:bldP spid="19" grpId="0" animBg="1"/>
      <p:bldP spid="2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Folding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600201"/>
            <a:ext cx="8229600" cy="152399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refer to this technique as </a:t>
            </a:r>
            <a:r>
              <a:rPr kumimoji="0" lang="en-US" sz="32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path folding</a:t>
            </a:r>
            <a:r>
              <a:rPr kumimoji="0" lang="en-US" sz="3200" b="0" i="1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due to its</a:t>
            </a: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connections to “folding” a bipartite graph into a </a:t>
            </a:r>
            <a:r>
              <a:rPr kumimoji="0" lang="en-US" sz="3200" b="0" i="1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unipartite</a:t>
            </a: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graph.</a:t>
            </a:r>
            <a:endParaRPr kumimoji="0" lang="en-US" sz="32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800"/>
          </a:xfrm>
        </p:spPr>
        <p:txBody>
          <a:bodyPr/>
          <a:lstStyle/>
          <a:p>
            <a:r>
              <a:rPr lang="en-US" dirty="0" smtClean="0"/>
              <a:t>An accuracy result: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6075" t="37846" r="37761" b="27422"/>
          <a:stretch>
            <a:fillRect/>
          </a:stretch>
        </p:blipFill>
        <p:spPr bwMode="auto">
          <a:xfrm>
            <a:off x="1828800" y="2117725"/>
            <a:ext cx="4931181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ular Callout 5"/>
          <p:cNvSpPr/>
          <p:nvPr/>
        </p:nvSpPr>
        <p:spPr>
          <a:xfrm>
            <a:off x="171450" y="2190750"/>
            <a:ext cx="2286000" cy="933450"/>
          </a:xfrm>
          <a:prstGeom prst="wedgeRoundRectCallout">
            <a:avLst>
              <a:gd name="adj1" fmla="val 91333"/>
              <a:gd name="adj2" fmla="val 55453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Upper triangle:  we win</a:t>
            </a:r>
            <a:endParaRPr lang="en-US" sz="24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6705600" y="5105400"/>
            <a:ext cx="2286000" cy="1143000"/>
          </a:xfrm>
          <a:prstGeom prst="wedgeRoundRectCallout">
            <a:avLst>
              <a:gd name="adj1" fmla="val -86166"/>
              <a:gd name="adj2" fmla="val -42388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Lower triangle:  spectral clustering wins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609600" y="4876800"/>
            <a:ext cx="1752600" cy="15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Each point is accuracy for a 2-cluster text dataset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6324600" y="838200"/>
            <a:ext cx="2590800" cy="1447800"/>
          </a:xfrm>
          <a:prstGeom prst="wedgeRoundRectCallout">
            <a:avLst>
              <a:gd name="adj1" fmla="val -48179"/>
              <a:gd name="adj2" fmla="val 77783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Diagonal: tied (most datasets)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squiggles-kmea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971800"/>
            <a:ext cx="2971800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k</a:t>
            </a:r>
            <a:r>
              <a:rPr lang="en-US" dirty="0"/>
              <a:t>-means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199"/>
            <a:ext cx="8229600" cy="1717675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 well-known clustering method</a:t>
            </a:r>
          </a:p>
          <a:p>
            <a:pPr lvl="1"/>
            <a:r>
              <a:rPr lang="en-US" dirty="0" smtClean="0"/>
              <a:t>Given: Points in Euclidean space and an integer </a:t>
            </a:r>
            <a:r>
              <a:rPr lang="en-US" i="1" dirty="0" smtClean="0"/>
              <a:t>k</a:t>
            </a:r>
          </a:p>
          <a:p>
            <a:pPr lvl="1"/>
            <a:r>
              <a:rPr lang="en-US" dirty="0" smtClean="0"/>
              <a:t>Find: </a:t>
            </a:r>
            <a:r>
              <a:rPr lang="en-US" i="1" dirty="0" smtClean="0"/>
              <a:t>k </a:t>
            </a:r>
            <a:r>
              <a:rPr lang="en-US" dirty="0" smtClean="0"/>
              <a:t>clusters determined by </a:t>
            </a:r>
            <a:r>
              <a:rPr lang="en-US" i="1" dirty="0" smtClean="0"/>
              <a:t>k</a:t>
            </a:r>
            <a:r>
              <a:rPr lang="en-US" dirty="0" smtClean="0"/>
              <a:t> centroids</a:t>
            </a:r>
          </a:p>
          <a:p>
            <a:pPr lvl="1"/>
            <a:r>
              <a:rPr lang="en-US" dirty="0" smtClean="0"/>
              <a:t>Objective: Minimize within-cluster sum of square distances</a:t>
            </a:r>
            <a:endParaRPr lang="en-US" dirty="0"/>
          </a:p>
        </p:txBody>
      </p:sp>
      <p:pic>
        <p:nvPicPr>
          <p:cNvPr id="9220" name="Picture 4" descr="3circles-kmea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3200400"/>
            <a:ext cx="3048000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1066800" y="5546725"/>
            <a:ext cx="1041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00" dirty="0">
                <a:sym typeface="Wingdings" pitchFamily="2" charset="2"/>
              </a:rPr>
              <a:t></a:t>
            </a:r>
            <a:endParaRPr lang="en-US" sz="8000" dirty="0"/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3987800" y="5562600"/>
            <a:ext cx="1041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00" dirty="0">
                <a:sym typeface="Wingdings" pitchFamily="2" charset="2"/>
              </a:rPr>
              <a:t></a:t>
            </a:r>
            <a:endParaRPr lang="en-US" sz="8000" dirty="0"/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6959600" y="5622925"/>
            <a:ext cx="1041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00" dirty="0">
                <a:sym typeface="Wingdings" pitchFamily="2" charset="2"/>
              </a:rPr>
              <a:t></a:t>
            </a:r>
            <a:endParaRPr lang="en-US" sz="8000" dirty="0"/>
          </a:p>
        </p:txBody>
      </p:sp>
      <p:pic>
        <p:nvPicPr>
          <p:cNvPr id="9223" name="Picture 7" descr="3blobs-pi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317875"/>
            <a:ext cx="2590800" cy="224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"/>
          <p:cNvGrpSpPr/>
          <p:nvPr/>
        </p:nvGrpSpPr>
        <p:grpSpPr>
          <a:xfrm>
            <a:off x="762000" y="3693518"/>
            <a:ext cx="1524000" cy="1221382"/>
            <a:chOff x="762000" y="3693518"/>
            <a:chExt cx="1524000" cy="1221382"/>
          </a:xfrm>
        </p:grpSpPr>
        <p:sp>
          <p:nvSpPr>
            <p:cNvPr id="3" name="Donut 2"/>
            <p:cNvSpPr/>
            <p:nvPr/>
          </p:nvSpPr>
          <p:spPr>
            <a:xfrm>
              <a:off x="1266825" y="3750667"/>
              <a:ext cx="116483" cy="116483"/>
            </a:xfrm>
            <a:prstGeom prst="donut">
              <a:avLst>
                <a:gd name="adj" fmla="val 12280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Cross 11"/>
            <p:cNvSpPr/>
            <p:nvPr/>
          </p:nvSpPr>
          <p:spPr>
            <a:xfrm>
              <a:off x="2133600" y="4757341"/>
              <a:ext cx="152400" cy="157559"/>
            </a:xfrm>
            <a:prstGeom prst="plus">
              <a:avLst>
                <a:gd name="adj" fmla="val 43750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Multiply 3"/>
            <p:cNvSpPr/>
            <p:nvPr/>
          </p:nvSpPr>
          <p:spPr>
            <a:xfrm>
              <a:off x="762000" y="3693518"/>
              <a:ext cx="228600" cy="228600"/>
            </a:xfrm>
            <a:prstGeom prst="mathMultiply">
              <a:avLst>
                <a:gd name="adj1" fmla="val 1305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733800" y="3693518"/>
            <a:ext cx="1447800" cy="1159470"/>
            <a:chOff x="457200" y="3729436"/>
            <a:chExt cx="1447800" cy="1159470"/>
          </a:xfrm>
        </p:grpSpPr>
        <p:sp>
          <p:nvSpPr>
            <p:cNvPr id="17" name="Donut 16"/>
            <p:cNvSpPr/>
            <p:nvPr/>
          </p:nvSpPr>
          <p:spPr>
            <a:xfrm>
              <a:off x="457200" y="4772423"/>
              <a:ext cx="116483" cy="116483"/>
            </a:xfrm>
            <a:prstGeom prst="donut">
              <a:avLst>
                <a:gd name="adj" fmla="val 12280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Cross 17"/>
            <p:cNvSpPr/>
            <p:nvPr/>
          </p:nvSpPr>
          <p:spPr>
            <a:xfrm>
              <a:off x="1752600" y="4693643"/>
              <a:ext cx="152400" cy="157559"/>
            </a:xfrm>
            <a:prstGeom prst="plus">
              <a:avLst>
                <a:gd name="adj" fmla="val 43750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Multiply 18"/>
            <p:cNvSpPr/>
            <p:nvPr/>
          </p:nvSpPr>
          <p:spPr>
            <a:xfrm>
              <a:off x="1028700" y="3729436"/>
              <a:ext cx="228600" cy="228600"/>
            </a:xfrm>
            <a:prstGeom prst="mathMultiply">
              <a:avLst>
                <a:gd name="adj1" fmla="val 1305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731000" y="3850680"/>
            <a:ext cx="1755775" cy="990203"/>
            <a:chOff x="330200" y="3710386"/>
            <a:chExt cx="1755775" cy="990203"/>
          </a:xfrm>
        </p:grpSpPr>
        <p:sp>
          <p:nvSpPr>
            <p:cNvPr id="21" name="Donut 20"/>
            <p:cNvSpPr/>
            <p:nvPr/>
          </p:nvSpPr>
          <p:spPr>
            <a:xfrm>
              <a:off x="762000" y="4584106"/>
              <a:ext cx="116483" cy="116483"/>
            </a:xfrm>
            <a:prstGeom prst="donut">
              <a:avLst>
                <a:gd name="adj" fmla="val 12280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Cross 21"/>
            <p:cNvSpPr/>
            <p:nvPr/>
          </p:nvSpPr>
          <p:spPr>
            <a:xfrm>
              <a:off x="1933575" y="4118968"/>
              <a:ext cx="152400" cy="157559"/>
            </a:xfrm>
            <a:prstGeom prst="plus">
              <a:avLst>
                <a:gd name="adj" fmla="val 43750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Multiply 22"/>
            <p:cNvSpPr/>
            <p:nvPr/>
          </p:nvSpPr>
          <p:spPr>
            <a:xfrm>
              <a:off x="330200" y="3710386"/>
              <a:ext cx="228600" cy="228600"/>
            </a:xfrm>
            <a:prstGeom prst="mathMultiply">
              <a:avLst>
                <a:gd name="adj1" fmla="val 1305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44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" grpId="0"/>
      <p:bldP spid="9227" grpId="0"/>
      <p:bldP spid="922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Talk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722437"/>
            <a:ext cx="6781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Clustering</a:t>
            </a:r>
          </a:p>
          <a:p>
            <a:r>
              <a:rPr lang="en-US" dirty="0" smtClean="0"/>
              <a:t>Spectral Clustering</a:t>
            </a:r>
          </a:p>
          <a:p>
            <a:r>
              <a:rPr lang="en-US" dirty="0" smtClean="0"/>
              <a:t>Power Iteration Clustering (PIC)</a:t>
            </a:r>
          </a:p>
          <a:p>
            <a:pPr lvl="1"/>
            <a:r>
              <a:rPr lang="en-US" dirty="0" smtClean="0"/>
              <a:t>PIC with Path Folding</a:t>
            </a:r>
          </a:p>
          <a:p>
            <a:pPr lvl="1"/>
            <a:r>
              <a:rPr lang="en-US" dirty="0" smtClean="0"/>
              <a:t>PIC Extensions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990600" y="4038600"/>
            <a:ext cx="533400" cy="4572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7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 Extension: Avoiding Collisions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25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One robustness question for vanilla PIC as data size and complexity grows:</a:t>
            </a:r>
          </a:p>
          <a:p>
            <a:r>
              <a:rPr lang="en-US" dirty="0" smtClean="0"/>
              <a:t>How many (noisy) clusters can you fit in one dimension without them “colliding”?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429000"/>
            <a:ext cx="1885950" cy="1634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429000"/>
            <a:ext cx="1885950" cy="1634490"/>
          </a:xfrm>
          <a:prstGeom prst="rect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140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429000"/>
            <a:ext cx="1885950" cy="1634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9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3429000"/>
            <a:ext cx="1885950" cy="1634490"/>
          </a:xfrm>
          <a:prstGeom prst="rect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10" name="Rounded Rectangular Callout 9"/>
          <p:cNvSpPr/>
          <p:nvPr/>
        </p:nvSpPr>
        <p:spPr>
          <a:xfrm>
            <a:off x="2590800" y="5520690"/>
            <a:ext cx="1981200" cy="838200"/>
          </a:xfrm>
          <a:prstGeom prst="wedgeRoundRectCallout">
            <a:avLst>
              <a:gd name="adj1" fmla="val -22877"/>
              <a:gd name="adj2" fmla="val -107954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Cluster signals cleanly separated</a:t>
            </a:r>
            <a:endParaRPr lang="en-US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6248400" y="5520690"/>
            <a:ext cx="2152650" cy="838200"/>
          </a:xfrm>
          <a:prstGeom prst="wedgeRoundRectCallout">
            <a:avLst>
              <a:gd name="adj1" fmla="val 22604"/>
              <a:gd name="adj2" fmla="val -106818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 little too close for comfort?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7620000" y="4453890"/>
            <a:ext cx="533400" cy="533400"/>
          </a:xfrm>
          <a:prstGeom prst="ellipse">
            <a:avLst/>
          </a:pr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 Extension: Avoiding Collisions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A solution:</a:t>
            </a:r>
          </a:p>
          <a:p>
            <a:pPr marL="457200" lvl="1" indent="0">
              <a:buNone/>
            </a:pPr>
            <a:r>
              <a:rPr lang="en-US" dirty="0" smtClean="0"/>
              <a:t>Run PIC </a:t>
            </a:r>
            <a:r>
              <a:rPr lang="en-US" i="1" dirty="0" smtClean="0"/>
              <a:t>d</a:t>
            </a:r>
            <a:r>
              <a:rPr lang="en-US" dirty="0" smtClean="0"/>
              <a:t> times with different random starts and construct a </a:t>
            </a:r>
            <a:r>
              <a:rPr lang="en-US" i="1" dirty="0" smtClean="0"/>
              <a:t>d</a:t>
            </a:r>
            <a:r>
              <a:rPr lang="en-US" dirty="0" smtClean="0"/>
              <a:t>-dimension embedding</a:t>
            </a:r>
          </a:p>
          <a:p>
            <a:pPr marL="1371600" lvl="2" indent="-457200"/>
            <a:r>
              <a:rPr lang="en-US" dirty="0" smtClean="0"/>
              <a:t>Unlikely two clusters collide on all </a:t>
            </a:r>
            <a:r>
              <a:rPr lang="en-US" i="1" dirty="0" smtClean="0"/>
              <a:t>d</a:t>
            </a:r>
            <a:r>
              <a:rPr lang="en-US" dirty="0" smtClean="0"/>
              <a:t> dimensions</a:t>
            </a:r>
          </a:p>
          <a:p>
            <a:pPr marL="1371600" lvl="2" indent="-457200"/>
            <a:r>
              <a:rPr lang="en-US" dirty="0" smtClean="0"/>
              <a:t>We can afford it because PIC is fast and space-efficient!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 Extension: Avoiding Collisions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71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Preliminary results on network classification datasets: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2025" y="2295525"/>
            <a:ext cx="7620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152400" y="3105150"/>
            <a:ext cx="1524000" cy="9906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RED: PIC embedding with a random start vector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52400" y="4191000"/>
            <a:ext cx="1524000" cy="7620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GREEN: PIC using a degree start vector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52400" y="5048250"/>
            <a:ext cx="15240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BLUE: PIC using 4 random start vectors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2895600" y="5105400"/>
            <a:ext cx="1600200" cy="533400"/>
          </a:xfrm>
          <a:prstGeom prst="wedgeRoundRectCallout">
            <a:avLst>
              <a:gd name="adj1" fmla="val 20117"/>
              <a:gd name="adj2" fmla="val -117412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Dataset (</a:t>
            </a:r>
            <a:r>
              <a:rPr lang="en-US" i="1" dirty="0" smtClean="0"/>
              <a:t>k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5562600" y="1981200"/>
            <a:ext cx="3048000" cy="914400"/>
          </a:xfrm>
          <a:prstGeom prst="wedgeRoundRectCallout">
            <a:avLst>
              <a:gd name="adj1" fmla="val -6469"/>
              <a:gd name="adj2" fmla="val 99243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1-dimension PIC embeddings lose on accuracy at higher </a:t>
            </a:r>
            <a:r>
              <a:rPr lang="en-US" i="1" dirty="0" err="1" smtClean="0"/>
              <a:t>k</a:t>
            </a:r>
            <a:r>
              <a:rPr lang="en-US" dirty="0" err="1" smtClean="0"/>
              <a:t>’s</a:t>
            </a:r>
            <a:r>
              <a:rPr lang="en-US" i="1" dirty="0" smtClean="0"/>
              <a:t> </a:t>
            </a:r>
            <a:r>
              <a:rPr lang="en-US" dirty="0" smtClean="0"/>
              <a:t>compared to </a:t>
            </a:r>
            <a:r>
              <a:rPr lang="en-US" dirty="0" err="1" smtClean="0"/>
              <a:t>NCut</a:t>
            </a:r>
            <a:r>
              <a:rPr lang="en-US" dirty="0" smtClean="0"/>
              <a:t> and NJW</a:t>
            </a:r>
            <a:endParaRPr lang="en-US" i="1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3048000" y="5867400"/>
            <a:ext cx="1447800" cy="533400"/>
          </a:xfrm>
          <a:prstGeom prst="wedgeRoundRectCallout">
            <a:avLst>
              <a:gd name="adj1" fmla="val 18940"/>
              <a:gd name="adj2" fmla="val -108929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# of clusters</a:t>
            </a:r>
            <a:endParaRPr lang="en-US" dirty="0"/>
          </a:p>
        </p:txBody>
      </p:sp>
      <p:sp>
        <p:nvSpPr>
          <p:cNvPr id="17" name="Rounded Rectangular Callout 16"/>
          <p:cNvSpPr/>
          <p:nvPr/>
        </p:nvSpPr>
        <p:spPr>
          <a:xfrm>
            <a:off x="5334000" y="5181600"/>
            <a:ext cx="1905000" cy="914400"/>
          </a:xfrm>
          <a:prstGeom prst="wedgeRoundRectCallout">
            <a:avLst>
              <a:gd name="adj1" fmla="val 39221"/>
              <a:gd name="adj2" fmla="val -9236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But  using a 4 random vectors instead helps!</a:t>
            </a:r>
            <a:endParaRPr lang="en-US" dirty="0"/>
          </a:p>
        </p:txBody>
      </p:sp>
      <p:sp>
        <p:nvSpPr>
          <p:cNvPr id="18" name="Rounded Rectangular Callout 17"/>
          <p:cNvSpPr/>
          <p:nvPr/>
        </p:nvSpPr>
        <p:spPr>
          <a:xfrm>
            <a:off x="7315200" y="5181600"/>
            <a:ext cx="1600200" cy="914400"/>
          </a:xfrm>
          <a:prstGeom prst="wedgeRoundRectCallout">
            <a:avLst>
              <a:gd name="adj1" fmla="val -22084"/>
              <a:gd name="adj2" fmla="val -96875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Note # of vectors &lt;&lt; k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 animBg="1"/>
      <p:bldP spid="14" grpId="0" animBg="1"/>
      <p:bldP spid="15" grpId="0" animBg="1"/>
      <p:bldP spid="17" grpId="0" animBg="1"/>
      <p:bldP spid="1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 Extension: Avoiding Collisions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71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Preliminary results on name disambiguation datasets: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57400"/>
            <a:ext cx="8229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ounded Rectangle 15"/>
          <p:cNvSpPr/>
          <p:nvPr/>
        </p:nvSpPr>
        <p:spPr>
          <a:xfrm>
            <a:off x="2971800" y="5029200"/>
            <a:ext cx="19050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Again using a 4 random vectors  seems to work!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257800" y="5105400"/>
            <a:ext cx="1752600" cy="9144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Again note # of vectors &lt;&lt; k</a:t>
            </a:r>
          </a:p>
        </p:txBody>
      </p:sp>
      <p:sp>
        <p:nvSpPr>
          <p:cNvPr id="20" name="Oval 19"/>
          <p:cNvSpPr/>
          <p:nvPr/>
        </p:nvSpPr>
        <p:spPr>
          <a:xfrm>
            <a:off x="3733801" y="4400550"/>
            <a:ext cx="457200" cy="409575"/>
          </a:xfrm>
          <a:prstGeom prst="ellipse">
            <a:avLst/>
          </a:prstGeom>
          <a:noFill/>
          <a:ln>
            <a:solidFill>
              <a:schemeClr val="accent6"/>
            </a:solidFill>
            <a:prstDash val="sys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372350" y="4410075"/>
            <a:ext cx="457200" cy="409575"/>
          </a:xfrm>
          <a:prstGeom prst="ellipse">
            <a:avLst/>
          </a:prstGeom>
          <a:noFill/>
          <a:ln>
            <a:solidFill>
              <a:schemeClr val="accent6"/>
            </a:solidFill>
            <a:prstDash val="sys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858125" y="4410075"/>
            <a:ext cx="457200" cy="409575"/>
          </a:xfrm>
          <a:prstGeom prst="ellipse">
            <a:avLst/>
          </a:prstGeom>
          <a:noFill/>
          <a:ln>
            <a:solidFill>
              <a:schemeClr val="accent6"/>
            </a:solidFill>
            <a:prstDash val="sys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 Extension: Avoiding Collisions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2-dimensional embedding of </a:t>
            </a:r>
            <a:r>
              <a:rPr lang="en-US" i="1" dirty="0" smtClean="0"/>
              <a:t>Football</a:t>
            </a:r>
            <a:r>
              <a:rPr lang="en-US" dirty="0" smtClean="0"/>
              <a:t> dataset: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216066" name="Picture 2" descr="C:\Users\frank\Desktop\football2d.e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362200"/>
            <a:ext cx="4953000" cy="4333874"/>
          </a:xfrm>
          <a:prstGeom prst="rect">
            <a:avLst/>
          </a:prstGeom>
          <a:noFill/>
        </p:spPr>
      </p:pic>
      <p:sp>
        <p:nvSpPr>
          <p:cNvPr id="6" name="Rounded Rectangular Callout 5"/>
          <p:cNvSpPr/>
          <p:nvPr/>
        </p:nvSpPr>
        <p:spPr>
          <a:xfrm>
            <a:off x="6248400" y="2286000"/>
            <a:ext cx="2286000" cy="1371600"/>
          </a:xfrm>
          <a:prstGeom prst="wedgeRoundRectCallout">
            <a:avLst>
              <a:gd name="adj1" fmla="val -98333"/>
              <a:gd name="adj2" fmla="val -375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Each circle is a college embedded in 2d space. Colors correspond to football conferences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6019800" y="5562600"/>
            <a:ext cx="2209800" cy="1066800"/>
          </a:xfrm>
          <a:prstGeom prst="wedgeRoundRectCallout">
            <a:avLst>
              <a:gd name="adj1" fmla="val -72790"/>
              <a:gd name="adj2" fmla="val -60804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X-axis position determined by a PIC vector with random start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152400" y="4267200"/>
            <a:ext cx="1447800" cy="2362200"/>
          </a:xfrm>
          <a:prstGeom prst="wedgeRoundRectCallout">
            <a:avLst>
              <a:gd name="adj1" fmla="val 82465"/>
              <a:gd name="adj2" fmla="val 461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Y-axis position determined by another PIC vector with random start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6096000" y="3962400"/>
            <a:ext cx="2057400" cy="12192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Notice how “collisions” in a single dimension is resolved!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PIC Extension: Hierarchical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66999"/>
          </a:xfrm>
        </p:spPr>
        <p:txBody>
          <a:bodyPr>
            <a:normAutofit/>
          </a:bodyPr>
          <a:lstStyle/>
          <a:p>
            <a:r>
              <a:rPr lang="en-US" smtClean="0"/>
              <a:t>Real, </a:t>
            </a:r>
            <a:r>
              <a:rPr lang="en-US" dirty="0" smtClean="0"/>
              <a:t>large-scale data may not have a “flat” clustering structure</a:t>
            </a:r>
          </a:p>
          <a:p>
            <a:r>
              <a:rPr lang="en-US" dirty="0" smtClean="0"/>
              <a:t>A hierarchical view may be more useful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752600" y="3581400"/>
            <a:ext cx="5638800" cy="2057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Good News:</a:t>
            </a:r>
          </a:p>
          <a:p>
            <a:pPr algn="ctr"/>
            <a:r>
              <a:rPr lang="en-US" sz="2800" dirty="0" smtClean="0"/>
              <a:t>The dynamics of a PIC embedding display a hierarchically convergent behavior!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PIC Extension: Hierarchical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905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Why?</a:t>
            </a:r>
          </a:p>
          <a:p>
            <a:r>
              <a:rPr lang="en-US" dirty="0" smtClean="0"/>
              <a:t>Recall PIC embedding at time </a:t>
            </a:r>
            <a:r>
              <a:rPr lang="en-US" i="1" dirty="0" smtClean="0"/>
              <a:t>t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 dirty="0"/>
          </a:p>
        </p:txBody>
      </p:sp>
      <p:graphicFrame>
        <p:nvGraphicFramePr>
          <p:cNvPr id="137218" name="Object 2"/>
          <p:cNvGraphicFramePr>
            <a:graphicFrameLocks noChangeAspect="1"/>
          </p:cNvGraphicFramePr>
          <p:nvPr/>
        </p:nvGraphicFramePr>
        <p:xfrm>
          <a:off x="1560513" y="3420622"/>
          <a:ext cx="6745287" cy="1075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356" name="Equation" r:id="rId3" imgW="3187700" imgH="508000" progId="Equation.3">
                  <p:embed/>
                </p:oleObj>
              </mc:Choice>
              <mc:Fallback>
                <p:oleObj name="Equation" r:id="rId3" imgW="3187700" imgH="508000" progId="Equation.3">
                  <p:embed/>
                  <p:pic>
                    <p:nvPicPr>
                      <p:cNvPr id="0" name="Picture 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0513" y="3420622"/>
                        <a:ext cx="6745287" cy="10751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ounded Rectangular Callout 6"/>
          <p:cNvSpPr/>
          <p:nvPr/>
        </p:nvSpPr>
        <p:spPr>
          <a:xfrm>
            <a:off x="5943600" y="5181600"/>
            <a:ext cx="2590800" cy="914400"/>
          </a:xfrm>
          <a:prstGeom prst="wedgeRoundRectCallout">
            <a:avLst>
              <a:gd name="adj1" fmla="val -23276"/>
              <a:gd name="adj2" fmla="val -87900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Less significant eigenvectors / structures go </a:t>
            </a:r>
            <a:r>
              <a:rPr lang="en-US" smtClean="0"/>
              <a:t>away first, </a:t>
            </a:r>
            <a:r>
              <a:rPr lang="en-US" dirty="0" smtClean="0"/>
              <a:t>one by one</a:t>
            </a:r>
            <a:endParaRPr lang="en-US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2057400" y="5181600"/>
            <a:ext cx="1905000" cy="914400"/>
          </a:xfrm>
          <a:prstGeom prst="wedgeRoundRectCallout">
            <a:avLst>
              <a:gd name="adj1" fmla="val 20013"/>
              <a:gd name="adj2" fmla="val -86442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More salient structure stick around</a:t>
            </a:r>
            <a:endParaRPr lang="en-US" dirty="0"/>
          </a:p>
        </p:txBody>
      </p:sp>
      <p:sp>
        <p:nvSpPr>
          <p:cNvPr id="11" name="Left Arrow 10"/>
          <p:cNvSpPr/>
          <p:nvPr/>
        </p:nvSpPr>
        <p:spPr>
          <a:xfrm>
            <a:off x="2438400" y="4495800"/>
            <a:ext cx="5867400" cy="381000"/>
          </a:xfrm>
          <a:prstGeom prst="leftArrow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0800000" scaled="1"/>
            <a:tileRect/>
          </a:gradFill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762000" y="2743200"/>
            <a:ext cx="7543800" cy="1447800"/>
            <a:chOff x="762000" y="2743200"/>
            <a:chExt cx="7543800" cy="1447800"/>
          </a:xfrm>
        </p:grpSpPr>
        <p:sp>
          <p:nvSpPr>
            <p:cNvPr id="12" name="Rounded Rectangular Callout 11"/>
            <p:cNvSpPr/>
            <p:nvPr/>
          </p:nvSpPr>
          <p:spPr>
            <a:xfrm>
              <a:off x="762000" y="2743200"/>
              <a:ext cx="2057400" cy="609600"/>
            </a:xfrm>
            <a:prstGeom prst="wedgeRoundRectCallout">
              <a:avLst>
                <a:gd name="adj1" fmla="val 33407"/>
                <a:gd name="adj2" fmla="val 123305"/>
                <a:gd name="adj3" fmla="val 16667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/>
                <a:t>e</a:t>
              </a:r>
              <a:r>
                <a:rPr lang="en-US" dirty="0" err="1" smtClean="0"/>
                <a:t>’s</a:t>
              </a:r>
              <a:r>
                <a:rPr lang="en-US" dirty="0" smtClean="0"/>
                <a:t> – eigenvectors (structure)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095750" y="3867150"/>
              <a:ext cx="323850" cy="3048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772150" y="3886200"/>
              <a:ext cx="323850" cy="3048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981950" y="3886200"/>
              <a:ext cx="323850" cy="3048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419350" y="3886200"/>
              <a:ext cx="323850" cy="3048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191374" y="2895600"/>
            <a:ext cx="1038226" cy="1600200"/>
            <a:chOff x="7191374" y="2895600"/>
            <a:chExt cx="1038226" cy="1600200"/>
          </a:xfrm>
        </p:grpSpPr>
        <p:sp>
          <p:nvSpPr>
            <p:cNvPr id="20" name="Rounded Rectangular Callout 19"/>
            <p:cNvSpPr/>
            <p:nvPr/>
          </p:nvSpPr>
          <p:spPr>
            <a:xfrm>
              <a:off x="7315200" y="2895600"/>
              <a:ext cx="914400" cy="381000"/>
            </a:xfrm>
            <a:prstGeom prst="wedgeRoundRectCallou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Small</a:t>
              </a:r>
              <a:endParaRPr lang="en-US" sz="14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191374" y="3429000"/>
              <a:ext cx="809625" cy="10668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295650" y="2743200"/>
            <a:ext cx="1352550" cy="1752600"/>
            <a:chOff x="3295650" y="2743200"/>
            <a:chExt cx="1352550" cy="1752600"/>
          </a:xfrm>
        </p:grpSpPr>
        <p:sp>
          <p:nvSpPr>
            <p:cNvPr id="21" name="Rounded Rectangular Callout 20"/>
            <p:cNvSpPr/>
            <p:nvPr/>
          </p:nvSpPr>
          <p:spPr>
            <a:xfrm>
              <a:off x="3581400" y="2743200"/>
              <a:ext cx="1066800" cy="533400"/>
            </a:xfrm>
            <a:prstGeom prst="wedgeRoundRectCallou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Big</a:t>
              </a:r>
              <a:endParaRPr lang="en-US" sz="20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295650" y="3429000"/>
              <a:ext cx="809625" cy="10668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ounded Rectangular Callout 25"/>
          <p:cNvSpPr/>
          <p:nvPr/>
        </p:nvSpPr>
        <p:spPr>
          <a:xfrm>
            <a:off x="4086225" y="5181600"/>
            <a:ext cx="1752600" cy="1447800"/>
          </a:xfrm>
          <a:prstGeom prst="wedgeRoundRectCallout">
            <a:avLst>
              <a:gd name="adj1" fmla="val 18841"/>
              <a:gd name="adj2" fmla="val -73684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There may not be a clear </a:t>
            </a:r>
            <a:r>
              <a:rPr lang="en-US" dirty="0" err="1" smtClean="0"/>
              <a:t>eigengap</a:t>
            </a:r>
            <a:r>
              <a:rPr lang="en-US" dirty="0" smtClean="0"/>
              <a:t> - a gradient of cluster saliency</a:t>
            </a:r>
            <a:endParaRPr lang="en-US" dirty="0"/>
          </a:p>
        </p:txBody>
      </p:sp>
      <p:sp>
        <p:nvSpPr>
          <p:cNvPr id="27" name="Flowchart: Decision 26"/>
          <p:cNvSpPr/>
          <p:nvPr/>
        </p:nvSpPr>
        <p:spPr>
          <a:xfrm>
            <a:off x="0" y="0"/>
            <a:ext cx="1905000" cy="685800"/>
          </a:xfrm>
          <a:prstGeom prst="flowChartDecision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/>
              <a:t>Details</a:t>
            </a:r>
            <a:endParaRPr lang="en-US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9" grpId="0" animBg="1"/>
      <p:bldP spid="11" grpId="0" animBg="1"/>
      <p:bldP spid="2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675" y="1447800"/>
            <a:ext cx="1885950" cy="1634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75" y="1447800"/>
            <a:ext cx="1885950" cy="1634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675" y="3219450"/>
            <a:ext cx="1885950" cy="1634490"/>
          </a:xfrm>
          <a:prstGeom prst="rect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13927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32075" y="3219450"/>
            <a:ext cx="1885950" cy="1634490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3927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16475" y="3219450"/>
            <a:ext cx="1885950" cy="1634490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3927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75" y="3219450"/>
            <a:ext cx="1885950" cy="1634490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PIC Extension: Hierarchical Clustering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609600" y="5334000"/>
            <a:ext cx="1600200" cy="990600"/>
          </a:xfrm>
          <a:prstGeom prst="wedgeRoundRectCallout">
            <a:avLst>
              <a:gd name="adj1" fmla="val -17708"/>
              <a:gd name="adj2" fmla="val -10378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PIC already converged to 8 clusters…</a:t>
            </a:r>
            <a:endParaRPr lang="en-US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2514600" y="5334000"/>
            <a:ext cx="1600200" cy="990600"/>
          </a:xfrm>
          <a:prstGeom prst="wedgeRoundRectCallout">
            <a:avLst>
              <a:gd name="adj1" fmla="val -75447"/>
              <a:gd name="adj2" fmla="val -23017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But let’s keep on iterating…</a:t>
            </a:r>
            <a:endParaRPr lang="en-US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5029200" y="5334000"/>
            <a:ext cx="1600200" cy="990600"/>
          </a:xfrm>
          <a:prstGeom prst="wedgeRoundRectCallout">
            <a:avLst>
              <a:gd name="adj1" fmla="val -45089"/>
              <a:gd name="adj2" fmla="val -134556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“N” still a part of the “2009” cluster…</a:t>
            </a:r>
            <a:endParaRPr lang="en-US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4343400" y="1524000"/>
            <a:ext cx="2362200" cy="1371600"/>
          </a:xfrm>
          <a:prstGeom prst="wedgeRoundRectCallout">
            <a:avLst>
              <a:gd name="adj1" fmla="val 75069"/>
              <a:gd name="adj2" fmla="val 19098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Similar behavior also noted in matrix-matrix power methods (</a:t>
            </a:r>
            <a:r>
              <a:rPr lang="en-US" sz="1400" smtClean="0"/>
              <a:t>diffusion maps, mean-shift, </a:t>
            </a:r>
            <a:r>
              <a:rPr lang="en-US" sz="1400" dirty="0" smtClean="0"/>
              <a:t>multi-resolution spectral clustering)</a:t>
            </a:r>
            <a:endParaRPr lang="en-US" sz="1400" dirty="0"/>
          </a:p>
        </p:txBody>
      </p:sp>
      <p:sp>
        <p:nvSpPr>
          <p:cNvPr id="23" name="Rounded Rectangular Callout 22"/>
          <p:cNvSpPr/>
          <p:nvPr/>
        </p:nvSpPr>
        <p:spPr>
          <a:xfrm>
            <a:off x="2524124" y="1752600"/>
            <a:ext cx="1666875" cy="914400"/>
          </a:xfrm>
          <a:prstGeom prst="wedgeRoundRectCallout">
            <a:avLst>
              <a:gd name="adj1" fmla="val -73066"/>
              <a:gd name="adj2" fmla="val -23017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Same dataset you’ve seen</a:t>
            </a:r>
            <a:endParaRPr lang="en-US" dirty="0"/>
          </a:p>
        </p:txBody>
      </p:sp>
      <p:sp>
        <p:nvSpPr>
          <p:cNvPr id="24" name="Rounded Rectangular Callout 23"/>
          <p:cNvSpPr/>
          <p:nvPr/>
        </p:nvSpPr>
        <p:spPr>
          <a:xfrm>
            <a:off x="7239000" y="5334000"/>
            <a:ext cx="1600200" cy="990600"/>
          </a:xfrm>
          <a:prstGeom prst="wedgeRoundRectCallout">
            <a:avLst>
              <a:gd name="adj1" fmla="val -23660"/>
              <a:gd name="adj2" fmla="val -109556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Yes!</a:t>
            </a:r>
          </a:p>
          <a:p>
            <a:pPr algn="ctr"/>
            <a:r>
              <a:rPr lang="en-US" sz="1100" dirty="0" smtClean="0"/>
              <a:t>(it might take a while)</a:t>
            </a:r>
            <a:endParaRPr lang="en-US" sz="1100" dirty="0"/>
          </a:p>
        </p:txBody>
      </p:sp>
      <p:sp>
        <p:nvSpPr>
          <p:cNvPr id="25" name="Right Arrow 24"/>
          <p:cNvSpPr/>
          <p:nvPr/>
        </p:nvSpPr>
        <p:spPr>
          <a:xfrm>
            <a:off x="2362200" y="3886200"/>
            <a:ext cx="2667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4533900" y="3886200"/>
            <a:ext cx="2667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6734175" y="3886200"/>
            <a:ext cx="2667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Questions &amp; Discussion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-533400" y="4038600"/>
            <a:ext cx="9525000" cy="3124200"/>
            <a:chOff x="-533400" y="4038600"/>
            <a:chExt cx="9525000" cy="3124200"/>
          </a:xfrm>
        </p:grpSpPr>
        <p:cxnSp>
          <p:nvCxnSpPr>
            <p:cNvPr id="19" name="Straight Connector 18"/>
            <p:cNvCxnSpPr>
              <a:stCxn id="23" idx="5"/>
            </p:cNvCxnSpPr>
            <p:nvPr/>
          </p:nvCxnSpPr>
          <p:spPr>
            <a:xfrm rot="16200000" flipH="1">
              <a:off x="7899609" y="5994609"/>
              <a:ext cx="524155" cy="1659826"/>
            </a:xfrm>
            <a:prstGeom prst="line">
              <a:avLst/>
            </a:prstGeom>
            <a:ln w="254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7780637" y="5307228"/>
              <a:ext cx="8382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3" descr="C:\Documents and Settings\frank\Local Settings\Temporary Internet Files\Content.IE5\0XYZ4567\dglxasset[1].aspx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00999" y="4038600"/>
              <a:ext cx="622535" cy="1509952"/>
            </a:xfrm>
            <a:prstGeom prst="rect">
              <a:avLst/>
            </a:prstGeom>
            <a:noFill/>
          </p:spPr>
        </p:pic>
        <p:sp>
          <p:nvSpPr>
            <p:cNvPr id="22" name="Oval 21"/>
            <p:cNvSpPr/>
            <p:nvPr/>
          </p:nvSpPr>
          <p:spPr>
            <a:xfrm>
              <a:off x="5714999" y="5410200"/>
              <a:ext cx="9906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095999" y="6172200"/>
              <a:ext cx="14478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590800" y="5905500"/>
              <a:ext cx="15240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7010399" y="5105400"/>
              <a:ext cx="533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>
              <a:stCxn id="20" idx="4"/>
              <a:endCxn id="23" idx="7"/>
            </p:cNvCxnSpPr>
            <p:nvPr/>
          </p:nvCxnSpPr>
          <p:spPr>
            <a:xfrm rot="5400000">
              <a:off x="7452192" y="5491609"/>
              <a:ext cx="627127" cy="867964"/>
            </a:xfrm>
            <a:prstGeom prst="line">
              <a:avLst/>
            </a:prstGeom>
            <a:ln w="254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20" idx="2"/>
              <a:endCxn id="22" idx="6"/>
            </p:cNvCxnSpPr>
            <p:nvPr/>
          </p:nvCxnSpPr>
          <p:spPr>
            <a:xfrm rot="10800000" flipV="1">
              <a:off x="6705599" y="5459628"/>
              <a:ext cx="1075038" cy="102972"/>
            </a:xfrm>
            <a:prstGeom prst="line">
              <a:avLst/>
            </a:prstGeom>
            <a:ln w="254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24" idx="6"/>
              <a:endCxn id="23" idx="2"/>
            </p:cNvCxnSpPr>
            <p:nvPr/>
          </p:nvCxnSpPr>
          <p:spPr>
            <a:xfrm>
              <a:off x="4114800" y="6134100"/>
              <a:ext cx="1981199" cy="266700"/>
            </a:xfrm>
            <a:prstGeom prst="line">
              <a:avLst/>
            </a:prstGeom>
            <a:ln w="254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25" idx="3"/>
              <a:endCxn id="22" idx="7"/>
            </p:cNvCxnSpPr>
            <p:nvPr/>
          </p:nvCxnSpPr>
          <p:spPr>
            <a:xfrm rot="5400000">
              <a:off x="6714845" y="5081167"/>
              <a:ext cx="219355" cy="527985"/>
            </a:xfrm>
            <a:prstGeom prst="line">
              <a:avLst/>
            </a:prstGeom>
            <a:ln w="254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1524000" y="6248402"/>
              <a:ext cx="1143000" cy="380998"/>
            </a:xfrm>
            <a:prstGeom prst="line">
              <a:avLst/>
            </a:prstGeom>
            <a:ln w="254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-533400" y="6477000"/>
              <a:ext cx="2209800" cy="685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For further information, questions, and discussion:</a:t>
            </a:r>
          </a:p>
          <a:p>
            <a:pPr lvl="1"/>
            <a:r>
              <a:rPr lang="en-US" dirty="0" smtClean="0"/>
              <a:t>http://www.cs.cmu.edu/~frank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frank@cs.cmu.edu</a:t>
            </a:r>
            <a:endParaRPr lang="en-US" dirty="0" smtClean="0"/>
          </a:p>
          <a:p>
            <a:pPr lvl="1"/>
            <a:r>
              <a:rPr lang="en-US" dirty="0" smtClean="0"/>
              <a:t>GHC 5507</a:t>
            </a: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</a:t>
            </a:r>
            <a:r>
              <a:rPr lang="en-US" dirty="0"/>
              <a:t>Clustering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810000" cy="6096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Given: Data = Network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457200" y="2540000"/>
            <a:ext cx="3352800" cy="3429000"/>
            <a:chOff x="457200" y="2540000"/>
            <a:chExt cx="3352800" cy="3429000"/>
          </a:xfrm>
        </p:grpSpPr>
        <p:sp>
          <p:nvSpPr>
            <p:cNvPr id="4" name="Oval 3"/>
            <p:cNvSpPr>
              <a:spLocks noChangeArrowheads="1"/>
            </p:cNvSpPr>
            <p:nvPr/>
          </p:nvSpPr>
          <p:spPr bwMode="auto">
            <a:xfrm>
              <a:off x="1279525" y="3363913"/>
              <a:ext cx="481013" cy="479425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82287" tIns="41143" rIns="82287" bIns="41143" anchor="ctr" anchorCtr="1"/>
            <a:lstStyle/>
            <a:p>
              <a:pPr algn="r"/>
              <a:r>
                <a:rPr lang="en-US" sz="2400" b="1" dirty="0">
                  <a:solidFill>
                    <a:schemeClr val="bg1"/>
                  </a:solidFill>
                  <a:latin typeface="Calibri" pitchFamily="34" charset="0"/>
                </a:rPr>
                <a:t>A</a:t>
              </a:r>
            </a:p>
          </p:txBody>
        </p:sp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457200" y="3636963"/>
              <a:ext cx="479425" cy="481012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82287" tIns="41143" rIns="82287" bIns="41143" anchor="ctr" anchorCtr="1"/>
            <a:lstStyle/>
            <a:p>
              <a:pPr algn="r"/>
              <a:r>
                <a:rPr lang="en-US" sz="2400" b="1">
                  <a:solidFill>
                    <a:schemeClr val="bg1"/>
                  </a:solidFill>
                  <a:latin typeface="Calibri" pitchFamily="34" charset="0"/>
                </a:rPr>
                <a:t>B</a:t>
              </a:r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936625" y="2540000"/>
              <a:ext cx="481013" cy="481013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82287" tIns="41143" rIns="82287" bIns="41143" anchor="ctr" anchorCtr="1"/>
            <a:lstStyle/>
            <a:p>
              <a:pPr algn="r"/>
              <a:r>
                <a:rPr lang="en-US" sz="2400" b="1">
                  <a:solidFill>
                    <a:schemeClr val="bg1"/>
                  </a:solidFill>
                  <a:latin typeface="Calibri" pitchFamily="34" charset="0"/>
                </a:rPr>
                <a:t>C</a:t>
              </a:r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1417638" y="4803775"/>
              <a:ext cx="479425" cy="479425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82287" tIns="41143" rIns="82287" bIns="41143" anchor="ctr" anchorCtr="1"/>
            <a:lstStyle/>
            <a:p>
              <a:pPr algn="r"/>
              <a:r>
                <a:rPr lang="en-US" sz="2400" b="1">
                  <a:solidFill>
                    <a:schemeClr val="bg1"/>
                  </a:solidFill>
                  <a:latin typeface="Calibri" pitchFamily="34" charset="0"/>
                </a:rPr>
                <a:t>F</a:t>
              </a:r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593725" y="5076825"/>
              <a:ext cx="479425" cy="481013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82287" tIns="41143" rIns="82287" bIns="41143" anchor="ctr" anchorCtr="1"/>
            <a:lstStyle/>
            <a:p>
              <a:pPr algn="r"/>
              <a:r>
                <a:rPr lang="en-US" sz="2400" b="1">
                  <a:solidFill>
                    <a:schemeClr val="bg1"/>
                  </a:solidFill>
                  <a:latin typeface="Calibri" pitchFamily="34" charset="0"/>
                </a:rPr>
                <a:t>D</a:t>
              </a: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760538" y="5487988"/>
              <a:ext cx="479425" cy="481012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82287" tIns="41143" rIns="82287" bIns="41143" anchor="ctr" anchorCtr="1"/>
            <a:lstStyle/>
            <a:p>
              <a:pPr algn="r"/>
              <a:r>
                <a:rPr lang="en-US" sz="2400" b="1">
                  <a:solidFill>
                    <a:schemeClr val="bg1"/>
                  </a:solidFill>
                  <a:latin typeface="Calibri" pitchFamily="34" charset="0"/>
                </a:rPr>
                <a:t>E</a:t>
              </a:r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2986088" y="3124200"/>
              <a:ext cx="481012" cy="481012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82287" tIns="41143" rIns="82287" bIns="41143" anchor="ctr" anchorCtr="1"/>
            <a:lstStyle/>
            <a:p>
              <a:pPr algn="r"/>
              <a:r>
                <a:rPr lang="en-US" sz="2400" b="1">
                  <a:solidFill>
                    <a:schemeClr val="bg1"/>
                  </a:solidFill>
                  <a:latin typeface="Calibri" pitchFamily="34" charset="0"/>
                </a:rPr>
                <a:t>G</a:t>
              </a:r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2163763" y="3398837"/>
              <a:ext cx="479425" cy="479425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82287" tIns="41143" rIns="82287" bIns="41143" anchor="ctr" anchorCtr="1"/>
            <a:lstStyle/>
            <a:p>
              <a:pPr algn="r"/>
              <a:r>
                <a:rPr lang="en-US" sz="2400" b="1">
                  <a:solidFill>
                    <a:schemeClr val="bg1"/>
                  </a:solidFill>
                  <a:latin typeface="Calibri" pitchFamily="34" charset="0"/>
                </a:rPr>
                <a:t>I</a:t>
              </a:r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3328988" y="3810000"/>
              <a:ext cx="481012" cy="481012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82287" tIns="41143" rIns="82287" bIns="41143" anchor="ctr" anchorCtr="1"/>
            <a:lstStyle/>
            <a:p>
              <a:pPr algn="r"/>
              <a:r>
                <a:rPr lang="en-US" sz="2400" b="1">
                  <a:solidFill>
                    <a:schemeClr val="bg1"/>
                  </a:solidFill>
                  <a:latin typeface="Calibri" pitchFamily="34" charset="0"/>
                </a:rPr>
                <a:t>H</a:t>
              </a:r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2506663" y="4084637"/>
              <a:ext cx="479425" cy="479425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82287" tIns="41143" rIns="82287" bIns="41143" anchor="ctr" anchorCtr="1"/>
            <a:lstStyle/>
            <a:p>
              <a:pPr algn="r"/>
              <a:r>
                <a:rPr lang="en-US" sz="2400" b="1">
                  <a:solidFill>
                    <a:schemeClr val="bg1"/>
                  </a:solidFill>
                  <a:latin typeface="Calibri" pitchFamily="34" charset="0"/>
                </a:rPr>
                <a:t>J</a:t>
              </a:r>
            </a:p>
          </p:txBody>
        </p:sp>
        <p:cxnSp>
          <p:nvCxnSpPr>
            <p:cNvPr id="64526" name="Straight Connector 15"/>
            <p:cNvCxnSpPr>
              <a:cxnSpLocks noChangeShapeType="1"/>
              <a:stCxn id="5" idx="0"/>
              <a:endCxn id="6" idx="3"/>
            </p:cNvCxnSpPr>
            <p:nvPr/>
          </p:nvCxnSpPr>
          <p:spPr bwMode="auto">
            <a:xfrm rot="5400000" flipH="1" flipV="1">
              <a:off x="508794" y="3137694"/>
              <a:ext cx="687388" cy="31115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4527" name="Straight Connector 18"/>
            <p:cNvCxnSpPr>
              <a:cxnSpLocks noChangeShapeType="1"/>
              <a:stCxn id="4" idx="2"/>
              <a:endCxn id="5" idx="7"/>
            </p:cNvCxnSpPr>
            <p:nvPr/>
          </p:nvCxnSpPr>
          <p:spPr bwMode="auto">
            <a:xfrm rot="10800000" flipV="1">
              <a:off x="866775" y="3602038"/>
              <a:ext cx="414338" cy="104775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4528" name="Straight Connector 25"/>
            <p:cNvCxnSpPr>
              <a:cxnSpLocks noChangeShapeType="1"/>
              <a:stCxn id="4" idx="6"/>
              <a:endCxn id="12" idx="2"/>
            </p:cNvCxnSpPr>
            <p:nvPr/>
          </p:nvCxnSpPr>
          <p:spPr bwMode="auto">
            <a:xfrm>
              <a:off x="1760538" y="3603626"/>
              <a:ext cx="403225" cy="34924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4529" name="Straight Connector 28"/>
            <p:cNvCxnSpPr>
              <a:cxnSpLocks noChangeShapeType="1"/>
              <a:stCxn id="12" idx="6"/>
              <a:endCxn id="13" idx="1"/>
            </p:cNvCxnSpPr>
            <p:nvPr/>
          </p:nvCxnSpPr>
          <p:spPr bwMode="auto">
            <a:xfrm>
              <a:off x="2643188" y="3638550"/>
              <a:ext cx="757237" cy="2413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4530" name="Straight Connector 32"/>
            <p:cNvCxnSpPr>
              <a:cxnSpLocks noChangeShapeType="1"/>
              <a:stCxn id="11" idx="2"/>
              <a:endCxn id="12" idx="7"/>
            </p:cNvCxnSpPr>
            <p:nvPr/>
          </p:nvCxnSpPr>
          <p:spPr bwMode="auto">
            <a:xfrm rot="10800000" flipV="1">
              <a:off x="2573338" y="3363912"/>
              <a:ext cx="414337" cy="104775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4531" name="Straight Connector 34"/>
            <p:cNvCxnSpPr>
              <a:cxnSpLocks noChangeShapeType="1"/>
              <a:stCxn id="14" idx="0"/>
              <a:endCxn id="12" idx="5"/>
            </p:cNvCxnSpPr>
            <p:nvPr/>
          </p:nvCxnSpPr>
          <p:spPr bwMode="auto">
            <a:xfrm rot="16200000" flipV="1">
              <a:off x="2521745" y="3858418"/>
              <a:ext cx="277812" cy="174625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4532" name="Straight Connector 37"/>
            <p:cNvCxnSpPr>
              <a:cxnSpLocks noChangeShapeType="1"/>
              <a:stCxn id="8" idx="6"/>
              <a:endCxn id="7" idx="3"/>
            </p:cNvCxnSpPr>
            <p:nvPr/>
          </p:nvCxnSpPr>
          <p:spPr bwMode="auto">
            <a:xfrm flipV="1">
              <a:off x="1073150" y="5211763"/>
              <a:ext cx="415925" cy="104775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4533" name="Straight Connector 39"/>
            <p:cNvCxnSpPr>
              <a:cxnSpLocks noChangeShapeType="1"/>
              <a:stCxn id="7" idx="5"/>
              <a:endCxn id="9" idx="0"/>
            </p:cNvCxnSpPr>
            <p:nvPr/>
          </p:nvCxnSpPr>
          <p:spPr bwMode="auto">
            <a:xfrm rot="16200000" flipH="1">
              <a:off x="1775619" y="5263357"/>
              <a:ext cx="276225" cy="173037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4534" name="Straight Connector 43"/>
            <p:cNvCxnSpPr>
              <a:cxnSpLocks noChangeShapeType="1"/>
              <a:stCxn id="4" idx="4"/>
              <a:endCxn id="7" idx="0"/>
            </p:cNvCxnSpPr>
            <p:nvPr/>
          </p:nvCxnSpPr>
          <p:spPr bwMode="auto">
            <a:xfrm rot="16200000" flipH="1">
              <a:off x="1108075" y="4254501"/>
              <a:ext cx="960437" cy="138112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4535" name="Straight Connector 45"/>
            <p:cNvCxnSpPr>
              <a:cxnSpLocks noChangeShapeType="1"/>
              <a:stCxn id="14" idx="7"/>
              <a:endCxn id="13" idx="2"/>
            </p:cNvCxnSpPr>
            <p:nvPr/>
          </p:nvCxnSpPr>
          <p:spPr bwMode="auto">
            <a:xfrm rot="5400000" flipH="1" flipV="1">
              <a:off x="3070225" y="3895725"/>
              <a:ext cx="104775" cy="41275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4536" name="Straight Connector 47"/>
            <p:cNvCxnSpPr>
              <a:cxnSpLocks noChangeShapeType="1"/>
              <a:stCxn id="4" idx="3"/>
              <a:endCxn id="8" idx="0"/>
            </p:cNvCxnSpPr>
            <p:nvPr/>
          </p:nvCxnSpPr>
          <p:spPr bwMode="auto">
            <a:xfrm rot="5400000">
              <a:off x="440531" y="4166394"/>
              <a:ext cx="1304925" cy="515938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</p:grpSp>
      <p:graphicFrame>
        <p:nvGraphicFramePr>
          <p:cNvPr id="64537" name="Group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711560"/>
              </p:ext>
            </p:extLst>
          </p:nvPr>
        </p:nvGraphicFramePr>
        <p:xfrm>
          <a:off x="4852988" y="2536825"/>
          <a:ext cx="3910012" cy="3632200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4012"/>
                <a:gridCol w="355600"/>
                <a:gridCol w="355600"/>
                <a:gridCol w="355600"/>
                <a:gridCol w="355600"/>
              </a:tblGrid>
              <a:tr h="33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</a:t>
                      </a: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</a:t>
                      </a: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</a:t>
                      </a: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</a:t>
                      </a: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</a:t>
                      </a: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</a:t>
                      </a: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</a:t>
                      </a: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</a:t>
                      </a: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</a:t>
                      </a: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</a:t>
                      </a: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</a:t>
                      </a: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</a:t>
                      </a: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</a:t>
                      </a: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</a:t>
                      </a: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</a:t>
                      </a: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</a:t>
                      </a: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</a:t>
                      </a: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</a:t>
                      </a: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</a:t>
                      </a: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</a:t>
                      </a: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4143375" y="1581150"/>
            <a:ext cx="4419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= Graph = Matrix</a:t>
            </a:r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>
            <a:off x="4038600" y="4114800"/>
            <a:ext cx="533400" cy="47942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07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Additional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PIC: Related Clustering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Spectral Clustering</a:t>
            </a:r>
          </a:p>
          <a:p>
            <a:pPr lvl="1"/>
            <a:r>
              <a:rPr lang="en-US" dirty="0" smtClean="0"/>
              <a:t>(</a:t>
            </a:r>
            <a:r>
              <a:rPr lang="en-US" dirty="0" err="1" smtClean="0"/>
              <a:t>Roxborough</a:t>
            </a:r>
            <a:r>
              <a:rPr lang="en-US" dirty="0" smtClean="0"/>
              <a:t> &amp; </a:t>
            </a:r>
            <a:r>
              <a:rPr lang="en-US" dirty="0" err="1" smtClean="0"/>
              <a:t>Sen</a:t>
            </a:r>
            <a:r>
              <a:rPr lang="en-US" dirty="0" smtClean="0"/>
              <a:t> 1997, Shi &amp; </a:t>
            </a:r>
            <a:r>
              <a:rPr lang="en-US" dirty="0" err="1" smtClean="0"/>
              <a:t>Malik</a:t>
            </a:r>
            <a:r>
              <a:rPr lang="en-US" dirty="0" smtClean="0"/>
              <a:t> 2000, </a:t>
            </a:r>
            <a:r>
              <a:rPr lang="en-US" dirty="0" err="1" smtClean="0"/>
              <a:t>Meila</a:t>
            </a:r>
            <a:r>
              <a:rPr lang="en-US" dirty="0" smtClean="0"/>
              <a:t> &amp; Shi 2001, Ng et al. 2002)</a:t>
            </a:r>
          </a:p>
          <a:p>
            <a:r>
              <a:rPr lang="en-US" dirty="0" smtClean="0"/>
              <a:t>Kernel </a:t>
            </a:r>
            <a:r>
              <a:rPr lang="en-US" i="1" dirty="0" smtClean="0"/>
              <a:t>k</a:t>
            </a:r>
            <a:r>
              <a:rPr lang="en-US" dirty="0" smtClean="0"/>
              <a:t>-Means (</a:t>
            </a:r>
            <a:r>
              <a:rPr lang="en-US" dirty="0" err="1" smtClean="0"/>
              <a:t>Dhillon</a:t>
            </a:r>
            <a:r>
              <a:rPr lang="en-US" dirty="0" smtClean="0"/>
              <a:t> et al. 2007)</a:t>
            </a:r>
          </a:p>
          <a:p>
            <a:r>
              <a:rPr lang="en-US" dirty="0" smtClean="0"/>
              <a:t>Modularity Clustering (Newman 2006)</a:t>
            </a:r>
          </a:p>
          <a:p>
            <a:r>
              <a:rPr lang="en-US" dirty="0" smtClean="0"/>
              <a:t>Matrix Powering</a:t>
            </a:r>
          </a:p>
          <a:p>
            <a:pPr lvl="1"/>
            <a:r>
              <a:rPr lang="en-US" dirty="0" err="1" smtClean="0"/>
              <a:t>Markovian</a:t>
            </a:r>
            <a:r>
              <a:rPr lang="en-US" dirty="0" smtClean="0"/>
              <a:t> relaxation &amp; the information bottleneck method (</a:t>
            </a:r>
            <a:r>
              <a:rPr lang="en-US" dirty="0" err="1" smtClean="0"/>
              <a:t>Tishby</a:t>
            </a:r>
            <a:r>
              <a:rPr lang="en-US" dirty="0" smtClean="0"/>
              <a:t> &amp; </a:t>
            </a:r>
            <a:r>
              <a:rPr lang="en-US" dirty="0" err="1" smtClean="0"/>
              <a:t>Slonim</a:t>
            </a:r>
            <a:r>
              <a:rPr lang="en-US" dirty="0" smtClean="0"/>
              <a:t> 2000)</a:t>
            </a:r>
          </a:p>
          <a:p>
            <a:pPr lvl="1"/>
            <a:r>
              <a:rPr lang="en-US" dirty="0" smtClean="0"/>
              <a:t>matrix powering (Zhou &amp; Woodruff 2004)</a:t>
            </a:r>
          </a:p>
          <a:p>
            <a:pPr lvl="1"/>
            <a:r>
              <a:rPr lang="en-US" dirty="0" smtClean="0"/>
              <a:t>diffusion maps (</a:t>
            </a:r>
            <a:r>
              <a:rPr lang="en-US" dirty="0" err="1" smtClean="0"/>
              <a:t>Lafon</a:t>
            </a:r>
            <a:r>
              <a:rPr lang="en-US" dirty="0" smtClean="0"/>
              <a:t> &amp; Lee 2006)</a:t>
            </a:r>
          </a:p>
          <a:p>
            <a:pPr lvl="1"/>
            <a:r>
              <a:rPr lang="en-US" dirty="0" smtClean="0"/>
              <a:t>Gaussian blurring mean-shift (</a:t>
            </a:r>
            <a:r>
              <a:rPr lang="en-US" dirty="0" err="1" smtClean="0"/>
              <a:t>Carreira-Perpinan</a:t>
            </a:r>
            <a:r>
              <a:rPr lang="en-US" dirty="0" smtClean="0"/>
              <a:t> 2006)</a:t>
            </a:r>
          </a:p>
          <a:p>
            <a:r>
              <a:rPr lang="en-US" dirty="0" smtClean="0"/>
              <a:t>Mean-Shift Clustering</a:t>
            </a:r>
          </a:p>
          <a:p>
            <a:pPr lvl="1"/>
            <a:r>
              <a:rPr lang="en-US" dirty="0" smtClean="0"/>
              <a:t>mean-shift (</a:t>
            </a:r>
            <a:r>
              <a:rPr lang="en-US" dirty="0" err="1" smtClean="0"/>
              <a:t>Fukunaga</a:t>
            </a:r>
            <a:r>
              <a:rPr lang="en-US" dirty="0" smtClean="0"/>
              <a:t> &amp; Hostetler 1975, Cheng 1995, </a:t>
            </a:r>
            <a:r>
              <a:rPr lang="en-US" dirty="0" err="1" smtClean="0"/>
              <a:t>Comaniciu</a:t>
            </a:r>
            <a:r>
              <a:rPr lang="en-US" dirty="0" smtClean="0"/>
              <a:t> &amp; Meer 2002)</a:t>
            </a:r>
          </a:p>
          <a:p>
            <a:pPr lvl="1"/>
            <a:r>
              <a:rPr lang="en-US" dirty="0" smtClean="0"/>
              <a:t>Gaussian blurring mean-shift (</a:t>
            </a:r>
            <a:r>
              <a:rPr lang="en-US" dirty="0" err="1" smtClean="0"/>
              <a:t>Carreira-Perpinan</a:t>
            </a:r>
            <a:r>
              <a:rPr lang="en-US" dirty="0" smtClean="0"/>
              <a:t> 2006)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PIC: Some “Powering” Methods at a Glance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19200" y="1828800"/>
          <a:ext cx="6705600" cy="350520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219200"/>
                <a:gridCol w="1463040"/>
                <a:gridCol w="1341120"/>
                <a:gridCol w="1341120"/>
                <a:gridCol w="1341120"/>
              </a:tblGrid>
              <a:tr h="38366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Method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Iterate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Stopping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Final</a:t>
                      </a:r>
                      <a:endParaRPr lang="en-US" sz="1600" dirty="0"/>
                    </a:p>
                  </a:txBody>
                  <a:tcPr anchor="ctr"/>
                </a:tc>
              </a:tr>
              <a:tr h="84583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Tishby</a:t>
                      </a:r>
                      <a:r>
                        <a:rPr lang="en-US" sz="1600" dirty="0" smtClean="0"/>
                        <a:t> &amp; </a:t>
                      </a:r>
                      <a:r>
                        <a:rPr lang="en-US" sz="1600" dirty="0" err="1" smtClean="0"/>
                        <a:t>Slonim</a:t>
                      </a:r>
                      <a:r>
                        <a:rPr lang="en-US" sz="1600" dirty="0" smtClean="0"/>
                        <a:t> 2000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W=D</a:t>
                      </a:r>
                      <a:r>
                        <a:rPr lang="en-US" baseline="30000" dirty="0" smtClean="0"/>
                        <a:t>-1</a:t>
                      </a:r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r>
                        <a:rPr lang="en-US" baseline="30000" dirty="0" smtClean="0"/>
                        <a:t>t+1</a:t>
                      </a:r>
                      <a:r>
                        <a:rPr lang="en-US" dirty="0" smtClean="0"/>
                        <a:t>=W</a:t>
                      </a:r>
                      <a:r>
                        <a:rPr lang="en-US" strike="noStrike" baseline="30000" dirty="0" smtClean="0"/>
                        <a:t>t</a:t>
                      </a:r>
                      <a:endParaRPr lang="en-US" strike="noStrike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rate of information loss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information bottleneck</a:t>
                      </a:r>
                      <a:r>
                        <a:rPr lang="en-US" sz="1600" baseline="0" dirty="0" smtClean="0"/>
                        <a:t> method</a:t>
                      </a:r>
                      <a:endParaRPr lang="en-US" sz="1600" dirty="0"/>
                    </a:p>
                  </a:txBody>
                  <a:tcPr anchor="ctr"/>
                </a:tc>
              </a:tr>
              <a:tr h="94601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Zhou &amp; Woodruff 2004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W=A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W</a:t>
                      </a:r>
                      <a:r>
                        <a:rPr lang="en-US" baseline="30000" dirty="0" smtClean="0"/>
                        <a:t>t+1</a:t>
                      </a:r>
                      <a:r>
                        <a:rPr lang="en-US" dirty="0" smtClean="0"/>
                        <a:t>=W</a:t>
                      </a:r>
                      <a:r>
                        <a:rPr lang="en-US" strike="noStrike" baseline="30000" dirty="0" smtClean="0"/>
                        <a:t>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</a:t>
                      </a:r>
                      <a:r>
                        <a:rPr lang="en-US" sz="1600" baseline="0" dirty="0" smtClean="0"/>
                        <a:t> small </a:t>
                      </a:r>
                      <a:r>
                        <a:rPr lang="en-US" sz="1600" dirty="0" smtClean="0"/>
                        <a:t>t</a:t>
                      </a:r>
                      <a:endParaRPr lang="en-US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</a:t>
                      </a:r>
                      <a:r>
                        <a:rPr lang="en-US" sz="1600" baseline="0" dirty="0" smtClean="0"/>
                        <a:t> threshold </a:t>
                      </a:r>
                      <a:r>
                        <a:rPr lang="el-GR" sz="1600" baseline="0" dirty="0" smtClean="0"/>
                        <a:t>ε</a:t>
                      </a:r>
                      <a:endParaRPr lang="en-US" sz="1600" i="1" dirty="0"/>
                    </a:p>
                  </a:txBody>
                  <a:tcPr anchor="ctr"/>
                </a:tc>
              </a:tr>
              <a:tr h="94601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Carreira-Perpinan</a:t>
                      </a:r>
                      <a:r>
                        <a:rPr lang="en-US" sz="1600" dirty="0" smtClean="0"/>
                        <a:t> 2006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W=D</a:t>
                      </a:r>
                      <a:r>
                        <a:rPr lang="en-US" baseline="30000" dirty="0" smtClean="0"/>
                        <a:t>-1</a:t>
                      </a:r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r>
                        <a:rPr lang="en-US" baseline="30000" dirty="0" smtClean="0"/>
                        <a:t>t+1</a:t>
                      </a:r>
                      <a:r>
                        <a:rPr lang="en-US" dirty="0" smtClean="0"/>
                        <a:t>=WX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entropy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</a:t>
                      </a:r>
                      <a:r>
                        <a:rPr lang="en-US" sz="1600" baseline="0" dirty="0" smtClean="0"/>
                        <a:t> threshold </a:t>
                      </a:r>
                      <a:r>
                        <a:rPr lang="el-GR" sz="1600" baseline="0" dirty="0" smtClean="0"/>
                        <a:t>ε</a:t>
                      </a:r>
                      <a:endParaRPr lang="en-US" sz="1600" i="1" dirty="0" smtClean="0"/>
                    </a:p>
                  </a:txBody>
                  <a:tcPr anchor="ctr"/>
                </a:tc>
              </a:tr>
              <a:tr h="38366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PIC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W=D</a:t>
                      </a:r>
                      <a:r>
                        <a:rPr lang="en-US" baseline="30000" dirty="0" smtClean="0"/>
                        <a:t>-1</a:t>
                      </a:r>
                      <a:r>
                        <a:rPr lang="en-US" dirty="0" smtClean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30000" dirty="0" smtClean="0"/>
                        <a:t>t+1</a:t>
                      </a:r>
                      <a:r>
                        <a:rPr lang="en-US" dirty="0" smtClean="0"/>
                        <a:t>=</a:t>
                      </a:r>
                      <a:r>
                        <a:rPr lang="en-US" dirty="0" err="1" smtClean="0"/>
                        <a:t>Wv</a:t>
                      </a:r>
                      <a:r>
                        <a:rPr lang="en-US" baseline="30000" dirty="0" err="1" smtClean="0"/>
                        <a:t>t</a:t>
                      </a:r>
                      <a:endParaRPr lang="en-US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acceleration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k-means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Rounded Rectangular Callout 4"/>
          <p:cNvSpPr/>
          <p:nvPr/>
        </p:nvSpPr>
        <p:spPr>
          <a:xfrm>
            <a:off x="3276600" y="5638800"/>
            <a:ext cx="2743200" cy="990600"/>
          </a:xfrm>
          <a:prstGeom prst="wedgeRoundRectCallout">
            <a:avLst>
              <a:gd name="adj1" fmla="val -11619"/>
              <a:gd name="adj2" fmla="val -7258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How far can we go with a one- or low-dimensional embedding?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33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PIC: Versus Popular Fast Sparse </a:t>
            </a:r>
            <a:r>
              <a:rPr lang="en-US" dirty="0" err="1" smtClean="0"/>
              <a:t>Eigencomputation</a:t>
            </a:r>
            <a:r>
              <a:rPr lang="en-US" dirty="0" smtClean="0"/>
              <a:t> Methods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447799" y="1676400"/>
          <a:ext cx="6172201" cy="3393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3196"/>
                <a:gridCol w="2150185"/>
                <a:gridCol w="1988820"/>
              </a:tblGrid>
              <a:tr h="54805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For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Symmetric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Matrices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For General</a:t>
                      </a:r>
                      <a:r>
                        <a:rPr lang="en-US" baseline="0" dirty="0" smtClean="0"/>
                        <a:t> Matrices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Improvement</a:t>
                      </a:r>
                      <a:endParaRPr lang="en-US" dirty="0"/>
                    </a:p>
                  </a:txBody>
                  <a:tcPr anchor="ctr"/>
                </a:tc>
              </a:tr>
              <a:tr h="711339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Successive Power Method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Basic; </a:t>
                      </a:r>
                      <a:r>
                        <a:rPr lang="en-US" baseline="0" smtClean="0"/>
                        <a:t>numerically unstable, </a:t>
                      </a:r>
                      <a:r>
                        <a:rPr lang="en-US" baseline="0" dirty="0" smtClean="0"/>
                        <a:t>can be slow</a:t>
                      </a:r>
                      <a:endParaRPr lang="en-US" dirty="0"/>
                    </a:p>
                  </a:txBody>
                  <a:tcPr anchor="ctr"/>
                </a:tc>
              </a:tr>
              <a:tr h="787663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Lanczos</a:t>
                      </a:r>
                      <a:r>
                        <a:rPr lang="en-US" baseline="0" dirty="0" smtClean="0"/>
                        <a:t> Method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Arnoldi</a:t>
                      </a:r>
                      <a:r>
                        <a:rPr lang="en-US" dirty="0" smtClean="0"/>
                        <a:t> Method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More</a:t>
                      </a:r>
                      <a:r>
                        <a:rPr lang="en-US" baseline="0" dirty="0" smtClean="0"/>
                        <a:t> stable, but may require lots of time and memory</a:t>
                      </a:r>
                      <a:endParaRPr lang="en-US" dirty="0"/>
                    </a:p>
                  </a:txBody>
                  <a:tcPr anchor="ctr"/>
                </a:tc>
              </a:tr>
              <a:tr h="9247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Implicitly</a:t>
                      </a:r>
                      <a:r>
                        <a:rPr lang="en-US" baseline="0" dirty="0" smtClean="0"/>
                        <a:t> Restarted </a:t>
                      </a:r>
                      <a:r>
                        <a:rPr lang="en-US" baseline="0" dirty="0" err="1" smtClean="0"/>
                        <a:t>Lanczos</a:t>
                      </a:r>
                      <a:r>
                        <a:rPr lang="en-US" baseline="0" dirty="0" smtClean="0"/>
                        <a:t> Method (IRLM)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Implicitly Restarted </a:t>
                      </a:r>
                      <a:r>
                        <a:rPr lang="en-US" dirty="0" err="1" smtClean="0"/>
                        <a:t>Arnoldi</a:t>
                      </a:r>
                      <a:r>
                        <a:rPr lang="en-US" dirty="0" smtClean="0"/>
                        <a:t> Method</a:t>
                      </a:r>
                      <a:r>
                        <a:rPr lang="en-US" baseline="0" dirty="0" smtClean="0"/>
                        <a:t> (IRAM)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More time- and memory-efficient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914400" y="5334000"/>
          <a:ext cx="7391400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43000"/>
                <a:gridCol w="4495800"/>
                <a:gridCol w="1752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Method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Time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Space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IRAM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(O(m</a:t>
                      </a:r>
                      <a:r>
                        <a:rPr lang="en-US" i="1" baseline="30000" dirty="0" smtClean="0"/>
                        <a:t>3</a:t>
                      </a:r>
                      <a:r>
                        <a:rPr lang="en-US" i="1" dirty="0" smtClean="0"/>
                        <a:t>)+(O(nm)+O(e))×O(m-k))×(#</a:t>
                      </a:r>
                      <a:r>
                        <a:rPr lang="en-US" i="1" baseline="0" dirty="0" smtClean="0"/>
                        <a:t> restart)</a:t>
                      </a:r>
                      <a:endParaRPr lang="en-US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O(e)+O(nm)</a:t>
                      </a:r>
                      <a:endParaRPr lang="en-US" i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PIC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O(e)x(# iterations)</a:t>
                      </a:r>
                      <a:endParaRPr lang="en-US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O(e)</a:t>
                      </a:r>
                      <a:endParaRPr lang="en-US" i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Rounded Rectangular Callout 10"/>
          <p:cNvSpPr/>
          <p:nvPr/>
        </p:nvSpPr>
        <p:spPr>
          <a:xfrm>
            <a:off x="7696200" y="990600"/>
            <a:ext cx="1295400" cy="1371600"/>
          </a:xfrm>
          <a:prstGeom prst="wedgeRoundRectCallout">
            <a:avLst>
              <a:gd name="adj1" fmla="val -67401"/>
              <a:gd name="adj2" fmla="val -33073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Randomized sampling methods are also popular</a:t>
            </a:r>
            <a:endParaRPr lang="en-US" sz="14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7696200" y="3733800"/>
            <a:ext cx="1295400" cy="1371600"/>
          </a:xfrm>
          <a:prstGeom prst="wedgeRoundRectCallout">
            <a:avLst>
              <a:gd name="adj1" fmla="val 6128"/>
              <a:gd name="adj2" fmla="val 74566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n = # nodes</a:t>
            </a:r>
          </a:p>
          <a:p>
            <a:pPr algn="ctr"/>
            <a:r>
              <a:rPr lang="en-US" sz="1200" dirty="0" smtClean="0"/>
              <a:t>e = # edges</a:t>
            </a:r>
          </a:p>
          <a:p>
            <a:pPr algn="ctr"/>
            <a:r>
              <a:rPr lang="en-US" sz="1200" dirty="0" smtClean="0"/>
              <a:t>k =</a:t>
            </a:r>
          </a:p>
          <a:p>
            <a:pPr algn="ctr"/>
            <a:r>
              <a:rPr lang="en-US" sz="1200" dirty="0" smtClean="0"/>
              <a:t># eigenvectors</a:t>
            </a:r>
          </a:p>
          <a:p>
            <a:pPr algn="ctr"/>
            <a:r>
              <a:rPr lang="en-US" sz="1200" dirty="0" smtClean="0"/>
              <a:t>m (&gt;k) =</a:t>
            </a:r>
          </a:p>
          <a:p>
            <a:pPr algn="ctr"/>
            <a:r>
              <a:rPr lang="en-US" sz="1200" dirty="0" err="1" smtClean="0"/>
              <a:t>Arnoldi</a:t>
            </a:r>
            <a:r>
              <a:rPr lang="en-US" sz="1200" dirty="0" smtClean="0"/>
              <a:t> Length</a:t>
            </a:r>
          </a:p>
        </p:txBody>
      </p:sp>
    </p:spTree>
    <p:extLst>
      <p:ext uri="{BB962C8B-B14F-4D97-AF65-F5344CB8AC3E}">
        <p14:creationId xmlns:p14="http://schemas.microsoft.com/office/powerpoint/2010/main" val="189846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PICwPF</a:t>
            </a:r>
            <a:r>
              <a:rPr lang="en-US" dirty="0" smtClean="0"/>
              <a:t>: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9600"/>
          </a:xfrm>
        </p:spPr>
        <p:txBody>
          <a:bodyPr/>
          <a:lstStyle/>
          <a:p>
            <a:r>
              <a:rPr lang="en-US" dirty="0" smtClean="0"/>
              <a:t>A scalability result:</a:t>
            </a:r>
            <a:endParaRPr lang="en-US" dirty="0"/>
          </a:p>
        </p:txBody>
      </p:sp>
      <p:pic>
        <p:nvPicPr>
          <p:cNvPr id="839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148839"/>
            <a:ext cx="6400801" cy="4480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ular Callout 4"/>
          <p:cNvSpPr/>
          <p:nvPr/>
        </p:nvSpPr>
        <p:spPr>
          <a:xfrm>
            <a:off x="381000" y="533400"/>
            <a:ext cx="1524000" cy="990600"/>
          </a:xfrm>
          <a:prstGeom prst="wedgeRoundRectCallout">
            <a:avLst>
              <a:gd name="adj1" fmla="val 39028"/>
              <a:gd name="adj2" fmla="val 14826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y: algorithm runtime (log scale)</a:t>
            </a:r>
            <a:endParaRPr lang="en-US" sz="20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7467600" y="5257800"/>
            <a:ext cx="1524000" cy="838200"/>
          </a:xfrm>
          <a:prstGeom prst="wedgeRoundRectCallout">
            <a:avLst>
              <a:gd name="adj1" fmla="val -46389"/>
              <a:gd name="adj2" fmla="val 7431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x: data size (log scale)</a:t>
            </a:r>
            <a:endParaRPr lang="en-US" sz="20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6629400" y="4019550"/>
            <a:ext cx="1295400" cy="914400"/>
          </a:xfrm>
          <a:prstGeom prst="wedgeRoundRectCallout">
            <a:avLst>
              <a:gd name="adj1" fmla="val -151821"/>
              <a:gd name="adj2" fmla="val 51355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Linear curve</a:t>
            </a:r>
            <a:endParaRPr lang="en-US" sz="24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5715000" y="2667000"/>
            <a:ext cx="1600200" cy="914400"/>
          </a:xfrm>
          <a:prstGeom prst="wedgeRoundRectCallout">
            <a:avLst>
              <a:gd name="adj1" fmla="val -78781"/>
              <a:gd name="adj2" fmla="val 97188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Quadratic curve</a:t>
            </a:r>
            <a:endParaRPr lang="en-US" sz="2400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4114800" y="1524000"/>
            <a:ext cx="2590800" cy="914400"/>
          </a:xfrm>
          <a:prstGeom prst="wedgeRoundRectCallout">
            <a:avLst>
              <a:gd name="adj1" fmla="val -27586"/>
              <a:gd name="adj2" fmla="val 181250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Spectral clustering (red &amp; blue)</a:t>
            </a:r>
            <a:endParaRPr lang="en-US" sz="2400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4953000" y="5715000"/>
            <a:ext cx="2057400" cy="990600"/>
          </a:xfrm>
          <a:prstGeom prst="wedgeRoundRectCallout">
            <a:avLst>
              <a:gd name="adj1" fmla="val -89996"/>
              <a:gd name="adj2" fmla="val -54258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Our method (green)</a:t>
            </a:r>
            <a:endParaRPr lang="en-US" sz="24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48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PICwPF</a:t>
            </a:r>
            <a:r>
              <a:rPr lang="en-US" dirty="0" smtClean="0"/>
              <a:t>: Results</a:t>
            </a:r>
            <a:endParaRPr lang="en-US" dirty="0"/>
          </a:p>
        </p:txBody>
      </p:sp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3120" y="1554480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ular Callout 4"/>
          <p:cNvSpPr/>
          <p:nvPr/>
        </p:nvSpPr>
        <p:spPr>
          <a:xfrm>
            <a:off x="6781800" y="304800"/>
            <a:ext cx="2057400" cy="1828800"/>
          </a:xfrm>
          <a:prstGeom prst="wedgeRoundRectCallout">
            <a:avLst>
              <a:gd name="adj1" fmla="val -81018"/>
              <a:gd name="adj2" fmla="val 7321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Each point represents the accuracy result from a dataset</a:t>
            </a:r>
            <a:endParaRPr lang="en-US" sz="24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6400800" y="4171950"/>
            <a:ext cx="2571750" cy="1447800"/>
          </a:xfrm>
          <a:prstGeom prst="wedgeRoundRectCallout">
            <a:avLst>
              <a:gd name="adj1" fmla="val -76041"/>
              <a:gd name="adj2" fmla="val -19372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Lower triangle: k-means wins</a:t>
            </a:r>
            <a:endParaRPr lang="en-US" sz="28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704850" y="228600"/>
            <a:ext cx="2571750" cy="1447800"/>
          </a:xfrm>
          <a:prstGeom prst="wedgeRoundRectCallout">
            <a:avLst>
              <a:gd name="adj1" fmla="val 52107"/>
              <a:gd name="adj2" fmla="val 95101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Upper triangle: PIC wins</a:t>
            </a:r>
            <a:endParaRPr lang="en-US" sz="2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3120" y="1554480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PICwPF</a:t>
            </a:r>
            <a:r>
              <a:rPr lang="en-US" dirty="0" smtClean="0"/>
              <a:t>: Results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6096000" y="304800"/>
            <a:ext cx="2895600" cy="1524000"/>
          </a:xfrm>
          <a:prstGeom prst="wedgeRoundRectCallout">
            <a:avLst>
              <a:gd name="adj1" fmla="val -43411"/>
              <a:gd name="adj2" fmla="val 76974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Two methods have almost the same behavior</a:t>
            </a:r>
            <a:endParaRPr lang="en-US" sz="2800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6629400" y="2667000"/>
            <a:ext cx="2057400" cy="3276600"/>
          </a:xfrm>
          <a:prstGeom prst="wedgeRoundRectCallout">
            <a:avLst>
              <a:gd name="adj1" fmla="val 22330"/>
              <a:gd name="adj2" fmla="val -78825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Overall, </a:t>
            </a:r>
            <a:r>
              <a:rPr lang="en-US" sz="2400" dirty="0" smtClean="0"/>
              <a:t>one method not statistically significantly better than the other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PICwPF</a:t>
            </a:r>
            <a:r>
              <a:rPr lang="en-US" dirty="0" smtClean="0"/>
              <a:t>: Results</a:t>
            </a:r>
            <a:endParaRPr lang="en-US" dirty="0"/>
          </a:p>
        </p:txBody>
      </p:sp>
      <p:pic>
        <p:nvPicPr>
          <p:cNvPr id="1208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3120" y="1554480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ounded Rectangular Callout 9"/>
          <p:cNvSpPr/>
          <p:nvPr/>
        </p:nvSpPr>
        <p:spPr>
          <a:xfrm>
            <a:off x="6629400" y="4648200"/>
            <a:ext cx="2438400" cy="1600200"/>
          </a:xfrm>
          <a:prstGeom prst="wedgeRoundRectCallout">
            <a:avLst>
              <a:gd name="adj1" fmla="val -83750"/>
              <a:gd name="adj2" fmla="val -49405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Not sure why </a:t>
            </a:r>
            <a:r>
              <a:rPr lang="en-US" sz="2400" dirty="0" err="1" smtClean="0"/>
              <a:t>NCUTiram</a:t>
            </a:r>
            <a:r>
              <a:rPr lang="en-US" sz="2400" dirty="0" smtClean="0"/>
              <a:t> did not work as well as </a:t>
            </a:r>
            <a:r>
              <a:rPr lang="en-US" sz="2400" dirty="0" err="1" smtClean="0"/>
              <a:t>NCUTevd</a:t>
            </a:r>
            <a:endParaRPr lang="en-US" sz="2400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6781800" y="1219200"/>
            <a:ext cx="1981200" cy="2819400"/>
          </a:xfrm>
          <a:prstGeom prst="wedgeRoundRectCallout">
            <a:avLst>
              <a:gd name="adj1" fmla="val 23398"/>
              <a:gd name="adj2" fmla="val 7601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Lesson: Approximate </a:t>
            </a:r>
            <a:r>
              <a:rPr lang="en-US" sz="2000" dirty="0" err="1" smtClean="0"/>
              <a:t>eigen</a:t>
            </a:r>
            <a:r>
              <a:rPr lang="en-US" sz="2000" dirty="0" smtClean="0"/>
              <a:t>- computation methods may require expertise to work well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PICwPF</a:t>
            </a:r>
            <a:r>
              <a:rPr lang="en-US" dirty="0" smtClean="0"/>
              <a:t>: Results</a:t>
            </a:r>
            <a:endParaRPr lang="en-US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981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PIC is O(n) per iteration and the runtime curve looks linear…</a:t>
            </a:r>
          </a:p>
          <a:p>
            <a:r>
              <a:rPr lang="en-US" dirty="0" smtClean="0"/>
              <a:t>But I don’t like </a:t>
            </a:r>
            <a:r>
              <a:rPr lang="en-US" smtClean="0"/>
              <a:t>eyeballing curves, </a:t>
            </a:r>
            <a:r>
              <a:rPr lang="en-US" dirty="0" smtClean="0"/>
              <a:t>and perhaps the number of iteration increases with size or difficulty of the dataset?</a:t>
            </a:r>
            <a:endParaRPr lang="en-US" dirty="0"/>
          </a:p>
        </p:txBody>
      </p:sp>
      <p:pic>
        <p:nvPicPr>
          <p:cNvPr id="81924" name="Picture 2"/>
          <p:cNvPicPr>
            <a:picLocks noChangeAspect="1" noChangeArrowheads="1"/>
          </p:cNvPicPr>
          <p:nvPr/>
        </p:nvPicPr>
        <p:blipFill>
          <a:blip r:embed="rId2" cstate="print"/>
          <a:srcRect l="9058" t="54477" r="50693" b="21625"/>
          <a:stretch>
            <a:fillRect/>
          </a:stretch>
        </p:blipFill>
        <p:spPr bwMode="auto">
          <a:xfrm>
            <a:off x="1447800" y="3397250"/>
            <a:ext cx="6019800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ular Callout 5"/>
          <p:cNvSpPr/>
          <p:nvPr/>
        </p:nvSpPr>
        <p:spPr>
          <a:xfrm>
            <a:off x="6858000" y="5486400"/>
            <a:ext cx="2209800" cy="1143000"/>
          </a:xfrm>
          <a:prstGeom prst="wedgeRoundRectCallout">
            <a:avLst>
              <a:gd name="adj1" fmla="val -55262"/>
              <a:gd name="adj2" fmla="val -102976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Correlation plot</a:t>
            </a:r>
            <a:endParaRPr lang="en-US" sz="24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1447800" y="5867400"/>
            <a:ext cx="3810000" cy="838200"/>
          </a:xfrm>
          <a:prstGeom prst="wedgeRoundRectCallout">
            <a:avLst>
              <a:gd name="adj1" fmla="val 46490"/>
              <a:gd name="adj2" fmla="val -79490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Correlation statistic</a:t>
            </a:r>
          </a:p>
          <a:p>
            <a:pPr algn="ctr"/>
            <a:r>
              <a:rPr lang="en-US" sz="2400" smtClean="0"/>
              <a:t>(0=none, </a:t>
            </a:r>
            <a:r>
              <a:rPr lang="en-US" sz="2400" dirty="0" smtClean="0"/>
              <a:t>1=correlated)</a:t>
            </a:r>
            <a:endParaRPr lang="en-US" sz="2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err="1" smtClean="0"/>
              <a:t>PICwPF</a:t>
            </a:r>
            <a:r>
              <a:rPr lang="en-US" dirty="0" smtClean="0"/>
              <a:t>: Results</a:t>
            </a:r>
            <a:endParaRPr lang="en-US" dirty="0"/>
          </a:p>
        </p:txBody>
      </p:sp>
      <p:sp>
        <p:nvSpPr>
          <p:cNvPr id="7680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/>
              <a:t>Linear run-time implies </a:t>
            </a:r>
            <a:r>
              <a:rPr lang="en-US" i="1"/>
              <a:t>constant </a:t>
            </a:r>
            <a:r>
              <a:rPr lang="en-US"/>
              <a:t>number of iterations.</a:t>
            </a:r>
          </a:p>
          <a:p>
            <a:r>
              <a:rPr lang="en-US"/>
              <a:t>Number of iterations to “acceleration-convergence” is hard to analyze:</a:t>
            </a:r>
          </a:p>
          <a:p>
            <a:pPr lvl="1"/>
            <a:r>
              <a:rPr lang="en-US"/>
              <a:t>Faster than a single complete run of power iteration to convergence.</a:t>
            </a:r>
          </a:p>
          <a:p>
            <a:pPr lvl="1"/>
            <a:r>
              <a:rPr lang="en-US"/>
              <a:t>On our datasets</a:t>
            </a:r>
          </a:p>
          <a:p>
            <a:pPr lvl="2"/>
            <a:r>
              <a:rPr lang="en-US"/>
              <a:t>10-20 iterations is typical</a:t>
            </a:r>
          </a:p>
          <a:p>
            <a:pPr lvl="2"/>
            <a:r>
              <a:rPr lang="en-US"/>
              <a:t>30-35 is exceptional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</a:t>
            </a:r>
            <a:r>
              <a:rPr lang="en-US" dirty="0"/>
              <a:t>Clustering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53400" cy="1066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Find: </a:t>
            </a:r>
            <a:r>
              <a:rPr lang="en-US" dirty="0"/>
              <a:t>P</a:t>
            </a:r>
            <a:r>
              <a:rPr lang="en-US" dirty="0" smtClean="0"/>
              <a:t>artitions of the graph</a:t>
            </a:r>
          </a:p>
          <a:p>
            <a:pPr marL="0" indent="0">
              <a:buNone/>
            </a:pPr>
            <a:r>
              <a:rPr lang="en-US" dirty="0" smtClean="0"/>
              <a:t>Objective: Minimizes (or maximizes) an objective function according to a certain definition of a “balanced cut” 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457200" y="2540000"/>
            <a:ext cx="3352800" cy="3429000"/>
            <a:chOff x="457200" y="2540000"/>
            <a:chExt cx="3352800" cy="3429000"/>
          </a:xfrm>
        </p:grpSpPr>
        <p:sp>
          <p:nvSpPr>
            <p:cNvPr id="4" name="Oval 3"/>
            <p:cNvSpPr>
              <a:spLocks noChangeArrowheads="1"/>
            </p:cNvSpPr>
            <p:nvPr/>
          </p:nvSpPr>
          <p:spPr bwMode="auto">
            <a:xfrm>
              <a:off x="1279525" y="3363913"/>
              <a:ext cx="481013" cy="479425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82287" tIns="41143" rIns="82287" bIns="41143" anchor="ctr" anchorCtr="1"/>
            <a:lstStyle/>
            <a:p>
              <a:pPr algn="r"/>
              <a:r>
                <a:rPr lang="en-US" sz="2400" b="1" dirty="0">
                  <a:solidFill>
                    <a:schemeClr val="bg1"/>
                  </a:solidFill>
                  <a:latin typeface="Calibri" pitchFamily="34" charset="0"/>
                </a:rPr>
                <a:t>A</a:t>
              </a:r>
            </a:p>
          </p:txBody>
        </p:sp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457200" y="3636963"/>
              <a:ext cx="479425" cy="481012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82287" tIns="41143" rIns="82287" bIns="41143" anchor="ctr" anchorCtr="1"/>
            <a:lstStyle/>
            <a:p>
              <a:pPr algn="r"/>
              <a:r>
                <a:rPr lang="en-US" sz="2400" b="1">
                  <a:solidFill>
                    <a:schemeClr val="bg1"/>
                  </a:solidFill>
                  <a:latin typeface="Calibri" pitchFamily="34" charset="0"/>
                </a:rPr>
                <a:t>B</a:t>
              </a:r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936625" y="2540000"/>
              <a:ext cx="481013" cy="481013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82287" tIns="41143" rIns="82287" bIns="41143" anchor="ctr" anchorCtr="1"/>
            <a:lstStyle/>
            <a:p>
              <a:pPr algn="r"/>
              <a:r>
                <a:rPr lang="en-US" sz="2400" b="1">
                  <a:solidFill>
                    <a:schemeClr val="bg1"/>
                  </a:solidFill>
                  <a:latin typeface="Calibri" pitchFamily="34" charset="0"/>
                </a:rPr>
                <a:t>C</a:t>
              </a:r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1417638" y="4803775"/>
              <a:ext cx="479425" cy="479425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82287" tIns="41143" rIns="82287" bIns="41143" anchor="ctr" anchorCtr="1"/>
            <a:lstStyle/>
            <a:p>
              <a:pPr algn="r"/>
              <a:r>
                <a:rPr lang="en-US" sz="2400" b="1">
                  <a:solidFill>
                    <a:schemeClr val="bg1"/>
                  </a:solidFill>
                  <a:latin typeface="Calibri" pitchFamily="34" charset="0"/>
                </a:rPr>
                <a:t>F</a:t>
              </a:r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593725" y="5076825"/>
              <a:ext cx="479425" cy="481013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82287" tIns="41143" rIns="82287" bIns="41143" anchor="ctr" anchorCtr="1"/>
            <a:lstStyle/>
            <a:p>
              <a:pPr algn="r"/>
              <a:r>
                <a:rPr lang="en-US" sz="2400" b="1">
                  <a:solidFill>
                    <a:schemeClr val="bg1"/>
                  </a:solidFill>
                  <a:latin typeface="Calibri" pitchFamily="34" charset="0"/>
                </a:rPr>
                <a:t>D</a:t>
              </a: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760538" y="5487988"/>
              <a:ext cx="479425" cy="481012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82287" tIns="41143" rIns="82287" bIns="41143" anchor="ctr" anchorCtr="1"/>
            <a:lstStyle/>
            <a:p>
              <a:pPr algn="r"/>
              <a:r>
                <a:rPr lang="en-US" sz="2400" b="1">
                  <a:solidFill>
                    <a:schemeClr val="bg1"/>
                  </a:solidFill>
                  <a:latin typeface="Calibri" pitchFamily="34" charset="0"/>
                </a:rPr>
                <a:t>E</a:t>
              </a:r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2986088" y="3124200"/>
              <a:ext cx="481012" cy="481012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82287" tIns="41143" rIns="82287" bIns="41143" anchor="ctr" anchorCtr="1"/>
            <a:lstStyle/>
            <a:p>
              <a:pPr algn="r"/>
              <a:r>
                <a:rPr lang="en-US" sz="2400" b="1">
                  <a:solidFill>
                    <a:schemeClr val="bg1"/>
                  </a:solidFill>
                  <a:latin typeface="Calibri" pitchFamily="34" charset="0"/>
                </a:rPr>
                <a:t>G</a:t>
              </a:r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2163763" y="3398837"/>
              <a:ext cx="479425" cy="479425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82287" tIns="41143" rIns="82287" bIns="41143" anchor="ctr" anchorCtr="1"/>
            <a:lstStyle/>
            <a:p>
              <a:pPr algn="r"/>
              <a:r>
                <a:rPr lang="en-US" sz="2400" b="1">
                  <a:solidFill>
                    <a:schemeClr val="bg1"/>
                  </a:solidFill>
                  <a:latin typeface="Calibri" pitchFamily="34" charset="0"/>
                </a:rPr>
                <a:t>I</a:t>
              </a:r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3328988" y="3810000"/>
              <a:ext cx="481012" cy="481012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82287" tIns="41143" rIns="82287" bIns="41143" anchor="ctr" anchorCtr="1"/>
            <a:lstStyle/>
            <a:p>
              <a:pPr algn="r"/>
              <a:r>
                <a:rPr lang="en-US" sz="2400" b="1">
                  <a:solidFill>
                    <a:schemeClr val="bg1"/>
                  </a:solidFill>
                  <a:latin typeface="Calibri" pitchFamily="34" charset="0"/>
                </a:rPr>
                <a:t>H</a:t>
              </a:r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2506663" y="4084637"/>
              <a:ext cx="479425" cy="479425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82287" tIns="41143" rIns="82287" bIns="41143" anchor="ctr" anchorCtr="1"/>
            <a:lstStyle/>
            <a:p>
              <a:pPr algn="r"/>
              <a:r>
                <a:rPr lang="en-US" sz="2400" b="1">
                  <a:solidFill>
                    <a:schemeClr val="bg1"/>
                  </a:solidFill>
                  <a:latin typeface="Calibri" pitchFamily="34" charset="0"/>
                </a:rPr>
                <a:t>J</a:t>
              </a:r>
            </a:p>
          </p:txBody>
        </p:sp>
        <p:cxnSp>
          <p:nvCxnSpPr>
            <p:cNvPr id="64526" name="Straight Connector 15"/>
            <p:cNvCxnSpPr>
              <a:cxnSpLocks noChangeShapeType="1"/>
              <a:stCxn id="5" idx="0"/>
              <a:endCxn id="6" idx="3"/>
            </p:cNvCxnSpPr>
            <p:nvPr/>
          </p:nvCxnSpPr>
          <p:spPr bwMode="auto">
            <a:xfrm rot="5400000" flipH="1" flipV="1">
              <a:off x="508794" y="3137694"/>
              <a:ext cx="687388" cy="31115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4527" name="Straight Connector 18"/>
            <p:cNvCxnSpPr>
              <a:cxnSpLocks noChangeShapeType="1"/>
              <a:stCxn id="4" idx="2"/>
              <a:endCxn id="5" idx="7"/>
            </p:cNvCxnSpPr>
            <p:nvPr/>
          </p:nvCxnSpPr>
          <p:spPr bwMode="auto">
            <a:xfrm rot="10800000" flipV="1">
              <a:off x="866775" y="3602038"/>
              <a:ext cx="414338" cy="104775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4528" name="Straight Connector 25"/>
            <p:cNvCxnSpPr>
              <a:cxnSpLocks noChangeShapeType="1"/>
              <a:stCxn id="4" idx="6"/>
              <a:endCxn id="12" idx="2"/>
            </p:cNvCxnSpPr>
            <p:nvPr/>
          </p:nvCxnSpPr>
          <p:spPr bwMode="auto">
            <a:xfrm>
              <a:off x="1760538" y="3603626"/>
              <a:ext cx="403225" cy="34924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4529" name="Straight Connector 28"/>
            <p:cNvCxnSpPr>
              <a:cxnSpLocks noChangeShapeType="1"/>
              <a:stCxn id="12" idx="6"/>
              <a:endCxn id="13" idx="1"/>
            </p:cNvCxnSpPr>
            <p:nvPr/>
          </p:nvCxnSpPr>
          <p:spPr bwMode="auto">
            <a:xfrm>
              <a:off x="2643188" y="3638550"/>
              <a:ext cx="757237" cy="2413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4530" name="Straight Connector 32"/>
            <p:cNvCxnSpPr>
              <a:cxnSpLocks noChangeShapeType="1"/>
              <a:stCxn id="11" idx="2"/>
              <a:endCxn id="12" idx="7"/>
            </p:cNvCxnSpPr>
            <p:nvPr/>
          </p:nvCxnSpPr>
          <p:spPr bwMode="auto">
            <a:xfrm rot="10800000" flipV="1">
              <a:off x="2573338" y="3363912"/>
              <a:ext cx="414337" cy="104775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4531" name="Straight Connector 34"/>
            <p:cNvCxnSpPr>
              <a:cxnSpLocks noChangeShapeType="1"/>
              <a:stCxn id="14" idx="0"/>
              <a:endCxn id="12" idx="5"/>
            </p:cNvCxnSpPr>
            <p:nvPr/>
          </p:nvCxnSpPr>
          <p:spPr bwMode="auto">
            <a:xfrm rot="16200000" flipV="1">
              <a:off x="2521745" y="3858418"/>
              <a:ext cx="277812" cy="174625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4532" name="Straight Connector 37"/>
            <p:cNvCxnSpPr>
              <a:cxnSpLocks noChangeShapeType="1"/>
              <a:stCxn id="8" idx="6"/>
              <a:endCxn id="7" idx="3"/>
            </p:cNvCxnSpPr>
            <p:nvPr/>
          </p:nvCxnSpPr>
          <p:spPr bwMode="auto">
            <a:xfrm flipV="1">
              <a:off x="1073150" y="5211763"/>
              <a:ext cx="415925" cy="104775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4533" name="Straight Connector 39"/>
            <p:cNvCxnSpPr>
              <a:cxnSpLocks noChangeShapeType="1"/>
              <a:stCxn id="7" idx="5"/>
              <a:endCxn id="9" idx="0"/>
            </p:cNvCxnSpPr>
            <p:nvPr/>
          </p:nvCxnSpPr>
          <p:spPr bwMode="auto">
            <a:xfrm rot="16200000" flipH="1">
              <a:off x="1775619" y="5263357"/>
              <a:ext cx="276225" cy="173037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4534" name="Straight Connector 43"/>
            <p:cNvCxnSpPr>
              <a:cxnSpLocks noChangeShapeType="1"/>
              <a:stCxn id="4" idx="4"/>
              <a:endCxn id="7" idx="0"/>
            </p:cNvCxnSpPr>
            <p:nvPr/>
          </p:nvCxnSpPr>
          <p:spPr bwMode="auto">
            <a:xfrm rot="16200000" flipH="1">
              <a:off x="1108075" y="4254501"/>
              <a:ext cx="960437" cy="138112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4535" name="Straight Connector 45"/>
            <p:cNvCxnSpPr>
              <a:cxnSpLocks noChangeShapeType="1"/>
              <a:stCxn id="14" idx="7"/>
              <a:endCxn id="13" idx="2"/>
            </p:cNvCxnSpPr>
            <p:nvPr/>
          </p:nvCxnSpPr>
          <p:spPr bwMode="auto">
            <a:xfrm rot="5400000" flipH="1" flipV="1">
              <a:off x="3070225" y="3895725"/>
              <a:ext cx="104775" cy="41275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4536" name="Straight Connector 47"/>
            <p:cNvCxnSpPr>
              <a:cxnSpLocks noChangeShapeType="1"/>
              <a:stCxn id="4" idx="3"/>
              <a:endCxn id="8" idx="0"/>
            </p:cNvCxnSpPr>
            <p:nvPr/>
          </p:nvCxnSpPr>
          <p:spPr bwMode="auto">
            <a:xfrm rot="5400000">
              <a:off x="440531" y="4166394"/>
              <a:ext cx="1304925" cy="515938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</p:grpSp>
      <p:graphicFrame>
        <p:nvGraphicFramePr>
          <p:cNvPr id="64537" name="Group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880304"/>
              </p:ext>
            </p:extLst>
          </p:nvPr>
        </p:nvGraphicFramePr>
        <p:xfrm>
          <a:off x="4852988" y="2536825"/>
          <a:ext cx="3910012" cy="3632200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4012"/>
                <a:gridCol w="355600"/>
                <a:gridCol w="355600"/>
                <a:gridCol w="355600"/>
                <a:gridCol w="355600"/>
              </a:tblGrid>
              <a:tr h="33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</a:t>
                      </a: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</a:t>
                      </a: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</a:t>
                      </a: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</a:t>
                      </a: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</a:t>
                      </a: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</a:t>
                      </a: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</a:t>
                      </a: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</a:t>
                      </a: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</a:t>
                      </a: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</a:t>
                      </a: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</a:t>
                      </a: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</a:t>
                      </a: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</a:t>
                      </a: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</a:t>
                      </a: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</a:t>
                      </a: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</a:t>
                      </a: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</a:t>
                      </a: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</a:t>
                      </a: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</a:t>
                      </a: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</a:t>
                      </a: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Right Arrow 14"/>
          <p:cNvSpPr/>
          <p:nvPr/>
        </p:nvSpPr>
        <p:spPr>
          <a:xfrm>
            <a:off x="4038600" y="4114800"/>
            <a:ext cx="533400" cy="47942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760538" y="2590800"/>
            <a:ext cx="812799" cy="337820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lowchart: Alternate Process 18"/>
          <p:cNvSpPr/>
          <p:nvPr/>
        </p:nvSpPr>
        <p:spPr>
          <a:xfrm>
            <a:off x="3230564" y="3548062"/>
            <a:ext cx="2560636" cy="1252538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Exact Solution is NP-hard!</a:t>
            </a:r>
            <a:endParaRPr lang="en-US" sz="2400" dirty="0"/>
          </a:p>
        </p:txBody>
      </p:sp>
      <p:grpSp>
        <p:nvGrpSpPr>
          <p:cNvPr id="2" name="Group 1"/>
          <p:cNvGrpSpPr/>
          <p:nvPr/>
        </p:nvGrpSpPr>
        <p:grpSpPr>
          <a:xfrm>
            <a:off x="5791200" y="171450"/>
            <a:ext cx="3200400" cy="1295400"/>
            <a:chOff x="5791200" y="171450"/>
            <a:chExt cx="3200400" cy="1295400"/>
          </a:xfrm>
        </p:grpSpPr>
        <p:sp>
          <p:nvSpPr>
            <p:cNvPr id="20" name="Rounded Rectangular Callout 19"/>
            <p:cNvSpPr/>
            <p:nvPr/>
          </p:nvSpPr>
          <p:spPr>
            <a:xfrm>
              <a:off x="5791200" y="171450"/>
              <a:ext cx="3200400" cy="1295400"/>
            </a:xfrm>
            <a:prstGeom prst="wedgeRoundRectCallout">
              <a:avLst>
                <a:gd name="adj1" fmla="val -44243"/>
                <a:gd name="adj2" fmla="val 87593"/>
                <a:gd name="adj3" fmla="val 16667"/>
              </a:avLst>
            </a:prstGeom>
            <a:solidFill>
              <a:srgbClr val="FFFFFF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Example - Normalized Cut: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</p:txBody>
        </p:sp>
        <p:pic>
          <p:nvPicPr>
            <p:cNvPr id="14950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8375" y="819150"/>
              <a:ext cx="2733675" cy="447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36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PICwPF</a:t>
            </a:r>
            <a:r>
              <a:rPr lang="en-US" dirty="0" smtClean="0"/>
              <a:t>: 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Faster spectral clustering</a:t>
            </a:r>
          </a:p>
          <a:p>
            <a:pPr lvl="1"/>
            <a:r>
              <a:rPr lang="en-US" dirty="0" smtClean="0"/>
              <a:t>Approximate </a:t>
            </a:r>
            <a:r>
              <a:rPr lang="en-US" dirty="0" err="1" smtClean="0"/>
              <a:t>eigendecomposition</a:t>
            </a:r>
            <a:r>
              <a:rPr lang="en-US" dirty="0" smtClean="0"/>
              <a:t> </a:t>
            </a:r>
            <a:r>
              <a:rPr lang="en-US" smtClean="0"/>
              <a:t>(Lanczos, </a:t>
            </a:r>
            <a:r>
              <a:rPr lang="en-US" dirty="0" smtClean="0"/>
              <a:t>IRAM)</a:t>
            </a:r>
          </a:p>
          <a:p>
            <a:pPr lvl="1"/>
            <a:r>
              <a:rPr lang="en-US" dirty="0" smtClean="0"/>
              <a:t>Sampled </a:t>
            </a:r>
            <a:r>
              <a:rPr lang="en-US" dirty="0" err="1" smtClean="0"/>
              <a:t>eigendecomposition</a:t>
            </a:r>
            <a:r>
              <a:rPr lang="en-US" dirty="0" smtClean="0"/>
              <a:t> (</a:t>
            </a:r>
            <a:r>
              <a:rPr lang="en-US" dirty="0" err="1" smtClean="0"/>
              <a:t>Nyström</a:t>
            </a:r>
            <a:r>
              <a:rPr lang="en-US" dirty="0" smtClean="0"/>
              <a:t>)</a:t>
            </a:r>
          </a:p>
          <a:p>
            <a:r>
              <a:rPr lang="en-US" dirty="0" smtClean="0"/>
              <a:t>Sparser matrix</a:t>
            </a:r>
          </a:p>
          <a:p>
            <a:pPr lvl="1"/>
            <a:r>
              <a:rPr lang="en-US" dirty="0" smtClean="0"/>
              <a:t>Sparse construction</a:t>
            </a:r>
          </a:p>
          <a:p>
            <a:pPr lvl="2"/>
            <a:r>
              <a:rPr lang="en-US" dirty="0" smtClean="0"/>
              <a:t>k-nearest-neighbor graph</a:t>
            </a:r>
          </a:p>
          <a:p>
            <a:pPr lvl="2"/>
            <a:r>
              <a:rPr lang="en-US" dirty="0" smtClean="0"/>
              <a:t>k-matching</a:t>
            </a:r>
          </a:p>
          <a:p>
            <a:pPr lvl="1"/>
            <a:r>
              <a:rPr lang="en-US" dirty="0" smtClean="0"/>
              <a:t>graph sampling / reduction</a:t>
            </a:r>
            <a:endParaRPr lang="en-US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6629400" y="762000"/>
            <a:ext cx="2133600" cy="1143000"/>
          </a:xfrm>
          <a:prstGeom prst="wedgeRoundRectCallout">
            <a:avLst>
              <a:gd name="adj1" fmla="val -120348"/>
              <a:gd name="adj2" fmla="val 45833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Not O(n) time methods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5486400" y="3276600"/>
            <a:ext cx="2743200" cy="1371600"/>
          </a:xfrm>
          <a:prstGeom prst="wedgeRoundRectCallout">
            <a:avLst>
              <a:gd name="adj1" fmla="val -86361"/>
              <a:gd name="adj2" fmla="val 595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Still require O(n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 construction in general</a:t>
            </a:r>
            <a:endParaRPr lang="en-US" sz="24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6477000" y="5181600"/>
            <a:ext cx="2286000" cy="1295400"/>
          </a:xfrm>
          <a:prstGeom prst="wedgeRoundRectCallout">
            <a:avLst>
              <a:gd name="adj1" fmla="val -90047"/>
              <a:gd name="adj2" fmla="val -30322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Not O(n) space methods</a:t>
            </a: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err="1" smtClean="0"/>
              <a:t>PICwPF</a:t>
            </a:r>
            <a:r>
              <a:rPr lang="en-US" dirty="0" smtClean="0"/>
              <a:t>: Results</a:t>
            </a:r>
            <a:endParaRPr lang="en-US" dirty="0"/>
          </a:p>
        </p:txBody>
      </p:sp>
      <p:pic>
        <p:nvPicPr>
          <p:cNvPr id="73731" name="Picture 2"/>
          <p:cNvPicPr>
            <a:picLocks noChangeAspect="1" noChangeArrowheads="1"/>
          </p:cNvPicPr>
          <p:nvPr/>
        </p:nvPicPr>
        <p:blipFill>
          <a:blip r:embed="rId2" cstate="print"/>
          <a:srcRect l="33711" t="40953" r="20000" b="32922"/>
          <a:stretch>
            <a:fillRect/>
          </a:stretch>
        </p:blipFill>
        <p:spPr bwMode="auto">
          <a:xfrm>
            <a:off x="457200" y="2224087"/>
            <a:ext cx="7543800" cy="303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Talk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722437"/>
            <a:ext cx="6781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Clustering</a:t>
            </a:r>
          </a:p>
          <a:p>
            <a:r>
              <a:rPr lang="en-US" dirty="0" smtClean="0"/>
              <a:t>Spectral Clustering</a:t>
            </a:r>
          </a:p>
          <a:p>
            <a:r>
              <a:rPr lang="en-US" dirty="0" smtClean="0"/>
              <a:t>Power Iteration Clustering (PIC)</a:t>
            </a:r>
          </a:p>
          <a:p>
            <a:pPr lvl="1"/>
            <a:r>
              <a:rPr lang="en-US" dirty="0" smtClean="0"/>
              <a:t>PIC with Path Folding</a:t>
            </a:r>
          </a:p>
          <a:p>
            <a:pPr lvl="1"/>
            <a:r>
              <a:rPr lang="en-US" dirty="0" smtClean="0"/>
              <a:t>PIC Extensions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533400" y="2362200"/>
            <a:ext cx="533400" cy="4572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4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Spectral Clustering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2133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</a:t>
            </a:r>
            <a:r>
              <a:rPr lang="en-US" dirty="0" smtClean="0"/>
              <a:t>oes two things: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Provides good polynomial-time approximation to the balanced graph cut problem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Clustering according to similarity, not Euclidean space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i="1" dirty="0">
              <a:solidFill>
                <a:schemeClr val="bg2"/>
              </a:solidFill>
            </a:endParaRPr>
          </a:p>
          <a:p>
            <a:endParaRPr lang="en-US" dirty="0"/>
          </a:p>
        </p:txBody>
      </p:sp>
      <p:sp>
        <p:nvSpPr>
          <p:cNvPr id="2" name="Rounded Rectangular Callout 1"/>
          <p:cNvSpPr/>
          <p:nvPr/>
        </p:nvSpPr>
        <p:spPr>
          <a:xfrm>
            <a:off x="6400800" y="381000"/>
            <a:ext cx="2590800" cy="1447800"/>
          </a:xfrm>
          <a:prstGeom prst="wedgeRoundRectCallout">
            <a:avLst>
              <a:gd name="adj1" fmla="val -35893"/>
              <a:gd name="adj2" fmla="val 7026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Relax solution</a:t>
            </a:r>
          </a:p>
          <a:p>
            <a:pPr algn="ctr"/>
            <a:r>
              <a:rPr lang="en-US" dirty="0" smtClean="0"/>
              <a:t>to take on real values, then compute via </a:t>
            </a:r>
            <a:r>
              <a:rPr lang="en-US" dirty="0" err="1"/>
              <a:t>e</a:t>
            </a:r>
            <a:r>
              <a:rPr lang="en-US" dirty="0" err="1" smtClean="0"/>
              <a:t>igencomputation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6629400" y="3810000"/>
            <a:ext cx="2133600" cy="1219200"/>
          </a:xfrm>
          <a:prstGeom prst="wedgeRoundRectCallout">
            <a:avLst>
              <a:gd name="adj1" fmla="val -45163"/>
              <a:gd name="adj2" fmla="val -81875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Recall that similarity can be represented as a graph/matrix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61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Spectral Clustering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1752599"/>
          </a:xfrm>
        </p:spPr>
        <p:txBody>
          <a:bodyPr/>
          <a:lstStyle/>
          <a:p>
            <a:r>
              <a:rPr lang="en-US" dirty="0" smtClean="0"/>
              <a:t>How: </a:t>
            </a:r>
            <a:r>
              <a:rPr lang="en-US" dirty="0"/>
              <a:t>C</a:t>
            </a:r>
            <a:r>
              <a:rPr lang="en-US" dirty="0" smtClean="0"/>
              <a:t>luster data points in </a:t>
            </a:r>
            <a:r>
              <a:rPr lang="en-US" dirty="0"/>
              <a:t>the </a:t>
            </a:r>
            <a:r>
              <a:rPr lang="en-US" dirty="0" smtClean="0"/>
              <a:t>space </a:t>
            </a:r>
            <a:r>
              <a:rPr lang="en-US" dirty="0"/>
              <a:t>spanned by the “significant” </a:t>
            </a:r>
            <a:r>
              <a:rPr lang="en-US" dirty="0" smtClean="0"/>
              <a:t>eigenvectors (spectrum) </a:t>
            </a:r>
            <a:r>
              <a:rPr lang="en-US" dirty="0"/>
              <a:t>of </a:t>
            </a:r>
            <a:r>
              <a:rPr lang="en-US" dirty="0" smtClean="0"/>
              <a:t>a </a:t>
            </a:r>
            <a:r>
              <a:rPr lang="en-US" dirty="0"/>
              <a:t>[</a:t>
            </a:r>
            <a:r>
              <a:rPr lang="en-US" dirty="0" err="1" smtClean="0"/>
              <a:t>Laplacian</a:t>
            </a:r>
            <a:r>
              <a:rPr lang="en-US" dirty="0"/>
              <a:t>]</a:t>
            </a:r>
            <a:r>
              <a:rPr lang="en-US" dirty="0" smtClean="0"/>
              <a:t> similarity matrix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i="1" dirty="0">
              <a:solidFill>
                <a:schemeClr val="bg2"/>
              </a:solidFill>
            </a:endParaRPr>
          </a:p>
          <a:p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5410200" y="3648075"/>
            <a:ext cx="3200400" cy="1524000"/>
          </a:xfrm>
          <a:prstGeom prst="wedgeRoundRectCallout">
            <a:avLst>
              <a:gd name="adj1" fmla="val -31944"/>
              <a:gd name="adj2" fmla="val -77154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 popular spectral clustering method: normalized cuts (</a:t>
            </a:r>
            <a:r>
              <a:rPr lang="en-US" sz="2400" dirty="0" err="1" smtClean="0"/>
              <a:t>NCut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5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13090</TotalTime>
  <Words>2820</Words>
  <Application>Microsoft Office PowerPoint</Application>
  <PresentationFormat>On-screen Show (4:3)</PresentationFormat>
  <Paragraphs>677</Paragraphs>
  <Slides>61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3" baseType="lpstr">
      <vt:lpstr>Office Theme</vt:lpstr>
      <vt:lpstr>Equation</vt:lpstr>
      <vt:lpstr>Power Iteration Clustering</vt:lpstr>
      <vt:lpstr>Talk Outline</vt:lpstr>
      <vt:lpstr>Clustering</vt:lpstr>
      <vt:lpstr>k-means</vt:lpstr>
      <vt:lpstr>Graph Clustering</vt:lpstr>
      <vt:lpstr>Graph Clustering</vt:lpstr>
      <vt:lpstr>Talk Outline</vt:lpstr>
      <vt:lpstr>Spectral Clustering</vt:lpstr>
      <vt:lpstr>Spectral Clustering</vt:lpstr>
      <vt:lpstr>Spectral Clustering</vt:lpstr>
      <vt:lpstr>Spectral Clustering</vt:lpstr>
      <vt:lpstr>Spectral Clustering</vt:lpstr>
      <vt:lpstr>Talk Outline</vt:lpstr>
      <vt:lpstr>Power Iteration Clustering</vt:lpstr>
      <vt:lpstr>The Power Iteration</vt:lpstr>
      <vt:lpstr>The Power Iteration</vt:lpstr>
      <vt:lpstr>The Power Iteration</vt:lpstr>
      <vt:lpstr>Power Iteration Clustering</vt:lpstr>
      <vt:lpstr>Spectral Clustering</vt:lpstr>
      <vt:lpstr>PowerPoint Presentation</vt:lpstr>
      <vt:lpstr>Power Iteration Clustering</vt:lpstr>
      <vt:lpstr>When to Stop</vt:lpstr>
      <vt:lpstr>Power Iteration Clustering</vt:lpstr>
      <vt:lpstr>PIC Runtime</vt:lpstr>
      <vt:lpstr>PIC Accuracy on Network Datasets</vt:lpstr>
      <vt:lpstr>Talk Outline</vt:lpstr>
      <vt:lpstr>Clustering Text Data</vt:lpstr>
      <vt:lpstr>The Problem with Text Data</vt:lpstr>
      <vt:lpstr>The Problem with Text Data</vt:lpstr>
      <vt:lpstr>The Problem with Text Data</vt:lpstr>
      <vt:lpstr>The Problem with Text Data</vt:lpstr>
      <vt:lpstr>Path Folding</vt:lpstr>
      <vt:lpstr>Path Folding</vt:lpstr>
      <vt:lpstr>Path Folding</vt:lpstr>
      <vt:lpstr>Path Folding</vt:lpstr>
      <vt:lpstr>Path Folding</vt:lpstr>
      <vt:lpstr>Path Folding</vt:lpstr>
      <vt:lpstr>Path Folding</vt:lpstr>
      <vt:lpstr>Results</vt:lpstr>
      <vt:lpstr>Talk Outline</vt:lpstr>
      <vt:lpstr>PIC Extension: Avoiding Collisions</vt:lpstr>
      <vt:lpstr>PIC Extension: Avoiding Collisions</vt:lpstr>
      <vt:lpstr>PIC Extension: Avoiding Collisions</vt:lpstr>
      <vt:lpstr>PIC Extension: Avoiding Collisions</vt:lpstr>
      <vt:lpstr>PIC Extension: Avoiding Collisions</vt:lpstr>
      <vt:lpstr>PIC Extension: Hierarchical Clustering</vt:lpstr>
      <vt:lpstr>PIC Extension: Hierarchical Clustering</vt:lpstr>
      <vt:lpstr>PIC Extension: Hierarchical Clustering</vt:lpstr>
      <vt:lpstr>Questions &amp; Discussion</vt:lpstr>
      <vt:lpstr>Additional Information</vt:lpstr>
      <vt:lpstr>PIC: Related Clustering Work</vt:lpstr>
      <vt:lpstr>PIC: Some “Powering” Methods at a Glance</vt:lpstr>
      <vt:lpstr>PIC: Versus Popular Fast Sparse Eigencomputation Methods</vt:lpstr>
      <vt:lpstr>PICwPF: Results</vt:lpstr>
      <vt:lpstr>PICwPF: Results</vt:lpstr>
      <vt:lpstr>PICwPF: Results</vt:lpstr>
      <vt:lpstr>PICwPF: Results</vt:lpstr>
      <vt:lpstr>PICwPF: Results</vt:lpstr>
      <vt:lpstr>PICwPF: Results</vt:lpstr>
      <vt:lpstr>PICwPF: Related Work</vt:lpstr>
      <vt:lpstr>PICwPF: Results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Iteration Clustering</dc:title>
  <dc:creator/>
  <cp:lastModifiedBy>Frank Lin</cp:lastModifiedBy>
  <cp:revision>1299</cp:revision>
  <dcterms:created xsi:type="dcterms:W3CDTF">2011-09-21T02:59:35Z</dcterms:created>
  <dcterms:modified xsi:type="dcterms:W3CDTF">2011-11-30T22:30:11Z</dcterms:modified>
</cp:coreProperties>
</file>