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60" r:id="rId4"/>
    <p:sldId id="261" r:id="rId5"/>
    <p:sldId id="264" r:id="rId6"/>
    <p:sldId id="262" r:id="rId7"/>
    <p:sldId id="263" r:id="rId8"/>
    <p:sldId id="265" r:id="rId9"/>
    <p:sldId id="269" r:id="rId10"/>
    <p:sldId id="270" r:id="rId11"/>
    <p:sldId id="271" r:id="rId12"/>
    <p:sldId id="273" r:id="rId13"/>
    <p:sldId id="274" r:id="rId14"/>
    <p:sldId id="326" r:id="rId15"/>
    <p:sldId id="327" r:id="rId16"/>
    <p:sldId id="283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9" r:id="rId32"/>
    <p:sldId id="276" r:id="rId33"/>
    <p:sldId id="279" r:id="rId34"/>
    <p:sldId id="330" r:id="rId35"/>
    <p:sldId id="278" r:id="rId36"/>
    <p:sldId id="277" r:id="rId37"/>
    <p:sldId id="28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D2AC1"/>
    <a:srgbClr val="CD29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641" autoAdjust="0"/>
    <p:restoredTop sz="89951" autoAdjust="0"/>
  </p:normalViewPr>
  <p:slideViewPr>
    <p:cSldViewPr snapToGrid="0" snapToObjects="1">
      <p:cViewPr>
        <p:scale>
          <a:sx n="90" d="100"/>
          <a:sy n="90" d="100"/>
        </p:scale>
        <p:origin x="-3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7AF2E-BD8C-5D43-99E2-A903263D090C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FF0D-DF41-6C48-87A6-51B965A29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 5</a:t>
            </a:r>
            <a:r>
              <a:rPr lang="en-US" baseline="0" dirty="0" smtClean="0"/>
              <a:t> 2008, “</a:t>
            </a:r>
            <a:r>
              <a:rPr lang="en-US" baseline="0" dirty="0" err="1" smtClean="0"/>
              <a:t>obama</a:t>
            </a:r>
            <a:r>
              <a:rPr lang="en-US" baseline="0" dirty="0" smtClean="0"/>
              <a:t>” volume is 14.6%, but median </a:t>
            </a:r>
            <a:r>
              <a:rPr lang="en-US" baseline="0" dirty="0" err="1" smtClean="0"/>
              <a:t>obama</a:t>
            </a:r>
            <a:r>
              <a:rPr lang="en-US" baseline="0" dirty="0" smtClean="0"/>
              <a:t> volume is 0.3%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FF0D-DF41-6C48-87A6-51B965A29D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Peaks</a:t>
            </a:r>
            <a:r>
              <a:rPr lang="en-US" baseline="0" dirty="0" smtClean="0"/>
              <a:t> on right: text leads the poll.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Opinion estimation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Jobs news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This graph is 7-day smoothing for both text sentiment and </a:t>
            </a:r>
            <a:r>
              <a:rPr lang="en-US" baseline="0" dirty="0" err="1" smtClean="0"/>
              <a:t>gallup</a:t>
            </a:r>
            <a:r>
              <a:rPr lang="en-US" baseline="0" dirty="0" smtClean="0"/>
              <a:t> poll.  (the weekly-rolled-up version from </a:t>
            </a:r>
            <a:r>
              <a:rPr lang="en-US" baseline="0" dirty="0" err="1" smtClean="0"/>
              <a:t>gallup</a:t>
            </a:r>
            <a:r>
              <a:rPr lang="en-US" baseline="0" dirty="0" smtClean="0"/>
              <a:t> as of may 23 2010.  the version in the </a:t>
            </a:r>
            <a:r>
              <a:rPr lang="en-US" baseline="0" dirty="0" err="1" smtClean="0"/>
              <a:t>ppaer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december</a:t>
            </a:r>
            <a:r>
              <a:rPr lang="en-US" baseline="0" dirty="0" smtClean="0"/>
              <a:t> 2009 used 3-day rollups)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FF0D-DF41-6C48-87A6-51B965A29DC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 degrades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FF0D-DF41-6C48-87A6-51B965A29DC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9ADD-1A28-5E43-9808-D598FE39FD84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AAFC-B61B-464B-BBD6-CFDE41725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9ADD-1A28-5E43-9808-D598FE39FD84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AAFC-B61B-464B-BBD6-CFDE41725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9ADD-1A28-5E43-9808-D598FE39FD84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AAFC-B61B-464B-BBD6-CFDE41725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9ADD-1A28-5E43-9808-D598FE39FD84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AAFC-B61B-464B-BBD6-CFDE41725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9ADD-1A28-5E43-9808-D598FE39FD84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AAFC-B61B-464B-BBD6-CFDE41725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9ADD-1A28-5E43-9808-D598FE39FD84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AAFC-B61B-464B-BBD6-CFDE41725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9ADD-1A28-5E43-9808-D598FE39FD84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AAFC-B61B-464B-BBD6-CFDE41725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9ADD-1A28-5E43-9808-D598FE39FD84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AAFC-B61B-464B-BBD6-CFDE41725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9ADD-1A28-5E43-9808-D598FE39FD84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AAFC-B61B-464B-BBD6-CFDE41725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9ADD-1A28-5E43-9808-D598FE39FD84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AAFC-B61B-464B-BBD6-CFDE41725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9ADD-1A28-5E43-9808-D598FE39FD84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AAFC-B61B-464B-BBD6-CFDE41725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9ADD-1A28-5E43-9808-D598FE39FD84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AAFC-B61B-464B-BBD6-CFDE41725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4.pd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4.pd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3035"/>
            <a:ext cx="7772400" cy="1375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Tweets to Polls:</a:t>
            </a:r>
            <a:br>
              <a:rPr lang="en-US" dirty="0" smtClean="0"/>
            </a:br>
            <a:r>
              <a:rPr lang="en-US" dirty="0" smtClean="0"/>
              <a:t> Linking Text Sentiment to Public Opinion Time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59779"/>
            <a:ext cx="7086600" cy="225411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Brendan O’Connor </a:t>
            </a:r>
          </a:p>
          <a:p>
            <a:pPr algn="l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Ramnath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Balasubramanyan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Bryan R.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Routledge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Noah A. Smith</a:t>
            </a:r>
          </a:p>
          <a:p>
            <a:pPr algn="l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Carnegie Mellon University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762" y="4083579"/>
            <a:ext cx="83343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125" y="4083579"/>
            <a:ext cx="948325" cy="694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340" y="4845579"/>
            <a:ext cx="3399364" cy="561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740" y="5531379"/>
            <a:ext cx="1636342" cy="806314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114800"/>
            <a:ext cx="1131925" cy="6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analysis: word counting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Subjectivity Clues lexicon from </a:t>
            </a:r>
            <a:r>
              <a:rPr lang="en-US" dirty="0" err="1" smtClean="0"/>
              <a:t>OpinionFinder</a:t>
            </a:r>
            <a:r>
              <a:rPr lang="en-US" dirty="0" smtClean="0"/>
              <a:t> / U Pitt</a:t>
            </a:r>
          </a:p>
          <a:p>
            <a:pPr lvl="1"/>
            <a:r>
              <a:rPr lang="en-US" dirty="0" smtClean="0"/>
              <a:t>Wilson et al 2005</a:t>
            </a:r>
          </a:p>
          <a:p>
            <a:pPr lvl="1"/>
            <a:r>
              <a:rPr lang="en-US" dirty="0" smtClean="0"/>
              <a:t>2000 positive, 3600 negative words</a:t>
            </a:r>
          </a:p>
          <a:p>
            <a:endParaRPr lang="en-US" dirty="0" smtClean="0"/>
          </a:p>
          <a:p>
            <a:r>
              <a:rPr lang="en-US" dirty="0" smtClean="0"/>
              <a:t>Procedure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Within topical messages,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Count messages containing these positive and negative words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the sentiment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36" y="1634133"/>
            <a:ext cx="8340328" cy="2233865"/>
          </a:xfrm>
        </p:spPr>
        <p:txBody>
          <a:bodyPr>
            <a:noAutofit/>
          </a:bodyPr>
          <a:lstStyle/>
          <a:p>
            <a:pPr>
              <a:spcBef>
                <a:spcPts val="703"/>
              </a:spcBef>
              <a:buClr>
                <a:schemeClr val="tx1"/>
              </a:buClr>
            </a:pPr>
            <a:r>
              <a:rPr lang="en-US" sz="2300" dirty="0">
                <a:solidFill>
                  <a:srgbClr val="000000"/>
                </a:solidFill>
              </a:rPr>
              <a:t>This list is not well suited for social media English.</a:t>
            </a:r>
          </a:p>
          <a:p>
            <a:pPr lvl="1">
              <a:spcBef>
                <a:spcPts val="703"/>
              </a:spcBef>
              <a:buClr>
                <a:schemeClr val="tx1"/>
              </a:buClr>
            </a:pPr>
            <a:r>
              <a:rPr lang="en-US" sz="2300" dirty="0">
                <a:solidFill>
                  <a:srgbClr val="000000"/>
                </a:solidFill>
              </a:rPr>
              <a:t>“sucks”, “ :) ”, “ :( ”</a:t>
            </a:r>
            <a:endParaRPr lang="en-US" sz="2300" dirty="0" smtClean="0">
              <a:solidFill>
                <a:srgbClr val="000000"/>
              </a:solidFill>
            </a:endParaRPr>
          </a:p>
          <a:p>
            <a:pPr>
              <a:spcBef>
                <a:spcPts val="703"/>
              </a:spcBef>
              <a:buClr>
                <a:schemeClr val="tx1"/>
              </a:buClr>
            </a:pPr>
            <a:endParaRPr lang="en-US" sz="2300" dirty="0" smtClean="0">
              <a:solidFill>
                <a:srgbClr val="000000"/>
              </a:solidFill>
            </a:endParaRPr>
          </a:p>
          <a:p>
            <a:pPr>
              <a:spcBef>
                <a:spcPts val="703"/>
              </a:spcBef>
              <a:buClr>
                <a:schemeClr val="tx1"/>
              </a:buClr>
            </a:pPr>
            <a:r>
              <a:rPr lang="en-US" sz="2300" dirty="0" smtClean="0">
                <a:solidFill>
                  <a:srgbClr val="000000"/>
                </a:solidFill>
              </a:rPr>
              <a:t>Examples for one day.</a:t>
            </a: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31" y="3867998"/>
            <a:ext cx="3911203" cy="2003912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2100" dirty="0">
                <a:latin typeface="Helvetica Neue"/>
                <a:cs typeface="Helvetica Neue"/>
              </a:rPr>
              <a:t>(Top examples</a:t>
            </a:r>
            <a:r>
              <a:rPr lang="en-US" sz="2100" dirty="0" smtClean="0">
                <a:latin typeface="Helvetica Neue"/>
                <a:cs typeface="Helvetica Neue"/>
              </a:rPr>
              <a:t>)</a:t>
            </a:r>
          </a:p>
          <a:p>
            <a:pPr algn="l"/>
            <a:r>
              <a:rPr lang="en-US" sz="2100" dirty="0">
                <a:latin typeface="Monaco"/>
                <a:cs typeface="Monaco"/>
              </a:rPr>
              <a:t> </a:t>
            </a:r>
            <a:r>
              <a:rPr lang="en-US" sz="2100" i="1" u="sng" dirty="0">
                <a:latin typeface="Monaco"/>
                <a:cs typeface="Monaco"/>
              </a:rPr>
              <a:t>word  valence   count </a:t>
            </a:r>
          </a:p>
          <a:p>
            <a:pPr algn="l"/>
            <a:r>
              <a:rPr lang="en-US" sz="2100" dirty="0">
                <a:latin typeface="Monaco"/>
                <a:cs typeface="Monaco"/>
              </a:rPr>
              <a:t> will  positive  3934  </a:t>
            </a:r>
          </a:p>
          <a:p>
            <a:pPr algn="l"/>
            <a:r>
              <a:rPr lang="en-US" sz="2100" dirty="0">
                <a:latin typeface="Monaco"/>
                <a:cs typeface="Monaco"/>
              </a:rPr>
              <a:t> bad   negative  3402  </a:t>
            </a:r>
          </a:p>
          <a:p>
            <a:pPr algn="l"/>
            <a:r>
              <a:rPr lang="en-US" sz="2100" dirty="0">
                <a:latin typeface="Monaco"/>
                <a:cs typeface="Monaco"/>
              </a:rPr>
              <a:t> good  positive  2655  </a:t>
            </a:r>
          </a:p>
          <a:p>
            <a:pPr algn="l"/>
            <a:r>
              <a:rPr lang="en-US" sz="2100" dirty="0">
                <a:latin typeface="Monaco"/>
                <a:cs typeface="Monaco"/>
              </a:rPr>
              <a:t> help  positive  1971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1234" y="3867998"/>
            <a:ext cx="4982766" cy="329657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2100" dirty="0">
                <a:latin typeface="Helvetica Neue"/>
                <a:cs typeface="Helvetica Neue"/>
              </a:rPr>
              <a:t>(Random examples)</a:t>
            </a:r>
          </a:p>
          <a:p>
            <a:pPr algn="l"/>
            <a:r>
              <a:rPr lang="en-US" sz="2100" dirty="0">
                <a:latin typeface="Monaco"/>
                <a:cs typeface="Monaco"/>
              </a:rPr>
              <a:t> </a:t>
            </a:r>
            <a:r>
              <a:rPr lang="en-US" sz="2100" i="1" u="sng" dirty="0">
                <a:latin typeface="Monaco"/>
                <a:cs typeface="Monaco"/>
              </a:rPr>
              <a:t>word        valence   count </a:t>
            </a:r>
          </a:p>
          <a:p>
            <a:pPr algn="l"/>
            <a:r>
              <a:rPr lang="en-US" sz="2100" dirty="0">
                <a:latin typeface="Monaco"/>
                <a:cs typeface="Monaco"/>
              </a:rPr>
              <a:t> funny       positive  114 </a:t>
            </a:r>
          </a:p>
          <a:p>
            <a:pPr algn="l"/>
            <a:r>
              <a:rPr lang="en-US" sz="2100" dirty="0">
                <a:latin typeface="Monaco"/>
                <a:cs typeface="Monaco"/>
              </a:rPr>
              <a:t> fantastic   positive  37  </a:t>
            </a:r>
          </a:p>
          <a:p>
            <a:pPr algn="l"/>
            <a:r>
              <a:rPr lang="en-US" sz="2100" dirty="0">
                <a:latin typeface="Monaco"/>
                <a:cs typeface="Monaco"/>
              </a:rPr>
              <a:t> cornerstone positive  2 </a:t>
            </a:r>
          </a:p>
          <a:p>
            <a:pPr algn="l"/>
            <a:r>
              <a:rPr lang="en-US" sz="2100" dirty="0">
                <a:latin typeface="Monaco"/>
                <a:cs typeface="Monaco"/>
              </a:rPr>
              <a:t> slump       negative  85 </a:t>
            </a:r>
          </a:p>
          <a:p>
            <a:pPr algn="l"/>
            <a:r>
              <a:rPr lang="en-US" sz="2100" dirty="0">
                <a:latin typeface="Monaco"/>
                <a:cs typeface="Monaco"/>
              </a:rPr>
              <a:t> bearish     negative  17 </a:t>
            </a:r>
          </a:p>
          <a:p>
            <a:pPr algn="l"/>
            <a:r>
              <a:rPr lang="en-US" sz="2100" dirty="0">
                <a:latin typeface="Monaco"/>
                <a:cs typeface="Monaco"/>
              </a:rPr>
              <a:t> crackdown   negative  5 </a:t>
            </a:r>
          </a:p>
          <a:p>
            <a:pPr algn="l"/>
            <a:endParaRPr lang="en-US" sz="2100" dirty="0">
              <a:latin typeface="Monaco"/>
              <a:cs typeface="Monaco"/>
            </a:endParaRPr>
          </a:p>
          <a:p>
            <a:pPr algn="l"/>
            <a:endParaRPr lang="en-US" sz="2100" dirty="0">
              <a:latin typeface="Monaco"/>
              <a:cs typeface="Monac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Ratio over Messages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9359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one day </a:t>
            </a:r>
            <a:r>
              <a:rPr lang="en-US" i="1" dirty="0" err="1" smtClean="0"/>
              <a:t>t</a:t>
            </a:r>
            <a:r>
              <a:rPr lang="en-US" dirty="0" smtClean="0"/>
              <a:t> and topic word, compute score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514600"/>
            <a:ext cx="7943394" cy="2148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Ratio Moving </a:t>
            </a:r>
            <a:r>
              <a:rPr lang="en-US" dirty="0" smtClean="0"/>
              <a:t>A</a:t>
            </a:r>
            <a:r>
              <a:rPr lang="en-US" dirty="0" smtClean="0"/>
              <a:t>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9"/>
            <a:ext cx="3606800" cy="422116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High </a:t>
            </a:r>
            <a:r>
              <a:rPr lang="en-US" dirty="0" smtClean="0"/>
              <a:t>day-to-day volatility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Average last </a:t>
            </a:r>
            <a:r>
              <a:rPr lang="en-US" i="1" dirty="0" err="1" smtClean="0"/>
              <a:t>k</a:t>
            </a:r>
            <a:r>
              <a:rPr lang="en-US" dirty="0" smtClean="0"/>
              <a:t> days.</a:t>
            </a:r>
          </a:p>
          <a:p>
            <a:r>
              <a:rPr lang="en-US" dirty="0" smtClean="0"/>
              <a:t>Keyword “jobs”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</a:t>
            </a:r>
            <a:r>
              <a:rPr lang="en-US" dirty="0" smtClean="0"/>
              <a:t> = 1, </a:t>
            </a:r>
            <a:r>
              <a:rPr lang="en-US" dirty="0" smtClean="0">
                <a:solidFill>
                  <a:srgbClr val="CD2AC1"/>
                </a:solidFill>
              </a:rPr>
              <a:t>7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90"/>
                </a:solidFill>
              </a:rPr>
              <a:t>30</a:t>
            </a:r>
            <a:endParaRPr lang="en-US" dirty="0" smtClean="0"/>
          </a:p>
          <a:p>
            <a:r>
              <a:rPr lang="en-US" dirty="0" smtClean="0"/>
              <a:t>(Gallup tracking polls: 3 or 7-day smoothing)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235978"/>
            <a:ext cx="1697725" cy="124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4317" y="5601441"/>
            <a:ext cx="7442200" cy="939800"/>
          </a:xfrm>
          <a:prstGeom prst="rect">
            <a:avLst/>
          </a:prstGeom>
        </p:spPr>
      </p:pic>
      <p:pic>
        <p:nvPicPr>
          <p:cNvPr id="17" name="Picture 16" descr="smoothing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5240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moothin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24000"/>
            <a:ext cx="508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Ratio Moving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9"/>
            <a:ext cx="3606800" cy="41838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High day-to-day volatility.</a:t>
            </a:r>
          </a:p>
          <a:p>
            <a:r>
              <a:rPr lang="en-US" dirty="0" smtClean="0"/>
              <a:t>Average last </a:t>
            </a:r>
            <a:r>
              <a:rPr lang="en-US" i="1" dirty="0" err="1" smtClean="0"/>
              <a:t>k</a:t>
            </a:r>
            <a:r>
              <a:rPr lang="en-US" dirty="0" smtClean="0"/>
              <a:t> days.</a:t>
            </a:r>
          </a:p>
          <a:p>
            <a:r>
              <a:rPr lang="en-US" dirty="0" smtClean="0"/>
              <a:t>Keyword “jobs”,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</a:t>
            </a:r>
            <a:r>
              <a:rPr lang="en-US" dirty="0" smtClean="0"/>
              <a:t> = 1, </a:t>
            </a:r>
            <a:r>
              <a:rPr lang="en-US" dirty="0" smtClean="0">
                <a:solidFill>
                  <a:srgbClr val="CD2AC1"/>
                </a:solidFill>
              </a:rPr>
              <a:t>7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90"/>
                </a:solidFill>
              </a:rPr>
              <a:t>30</a:t>
            </a:r>
            <a:endParaRPr lang="en-US" dirty="0" smtClean="0"/>
          </a:p>
          <a:p>
            <a:r>
              <a:rPr lang="en-US" dirty="0" smtClean="0"/>
              <a:t>(Gallup tracking polls: 3 or 7-day smoothing)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235978"/>
            <a:ext cx="1697725" cy="124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54317" y="5601441"/>
            <a:ext cx="7442200" cy="93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moothing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24000"/>
            <a:ext cx="508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Ratio Moving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9"/>
            <a:ext cx="3606800" cy="41838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High day-to-day volatility.</a:t>
            </a:r>
          </a:p>
          <a:p>
            <a:r>
              <a:rPr lang="en-US" dirty="0" smtClean="0"/>
              <a:t>Average last </a:t>
            </a:r>
            <a:r>
              <a:rPr lang="en-US" i="1" dirty="0" err="1" smtClean="0"/>
              <a:t>k</a:t>
            </a:r>
            <a:r>
              <a:rPr lang="en-US" dirty="0" smtClean="0"/>
              <a:t> days.</a:t>
            </a:r>
          </a:p>
          <a:p>
            <a:r>
              <a:rPr lang="en-US" dirty="0" smtClean="0"/>
              <a:t>Keyword “jobs”,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</a:t>
            </a:r>
            <a:r>
              <a:rPr lang="en-US" dirty="0" smtClean="0"/>
              <a:t> = 1, </a:t>
            </a:r>
            <a:r>
              <a:rPr lang="en-US" dirty="0" smtClean="0">
                <a:solidFill>
                  <a:srgbClr val="CD2AC1"/>
                </a:solidFill>
              </a:rPr>
              <a:t>7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90"/>
                </a:solidFill>
              </a:rPr>
              <a:t>30</a:t>
            </a:r>
            <a:endParaRPr lang="en-US" dirty="0" smtClean="0"/>
          </a:p>
          <a:p>
            <a:r>
              <a:rPr lang="en-US" dirty="0" smtClean="0"/>
              <a:t>(Gallup tracking polls: 3 or 7-day smoothing)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235978"/>
            <a:ext cx="1697725" cy="124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54317" y="5601441"/>
            <a:ext cx="7442200" cy="93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15" name="Content Placeholder 14" descr="twoplot_consconf2_k=0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0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0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04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1"/>
          <p:cNvGrpSpPr/>
          <p:nvPr/>
        </p:nvGrpSpPr>
        <p:grpSpPr>
          <a:xfrm>
            <a:off x="457200" y="1986169"/>
            <a:ext cx="2307494" cy="4379819"/>
            <a:chOff x="457200" y="1715491"/>
            <a:chExt cx="2685214" cy="4711562"/>
          </a:xfrm>
        </p:grpSpPr>
        <p:sp>
          <p:nvSpPr>
            <p:cNvPr id="43" name="TextBox 42"/>
            <p:cNvSpPr txBox="1"/>
            <p:nvPr/>
          </p:nvSpPr>
          <p:spPr>
            <a:xfrm>
              <a:off x="457200" y="1715491"/>
              <a:ext cx="2685214" cy="446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People in U.S.</a:t>
              </a:r>
            </a:p>
          </p:txBody>
        </p:sp>
        <p:pic>
          <p:nvPicPr>
            <p:cNvPr id="46" name="Picture 45" descr="ba-us-politics-i_049968741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286000"/>
              <a:ext cx="2685214" cy="4141053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609600" y="3352800"/>
            <a:ext cx="1905000" cy="2565870"/>
            <a:chOff x="609600" y="3352800"/>
            <a:chExt cx="1905000" cy="2565870"/>
          </a:xfrm>
        </p:grpSpPr>
        <p:sp>
          <p:nvSpPr>
            <p:cNvPr id="48" name="Cloud Callout 47"/>
            <p:cNvSpPr/>
            <p:nvPr/>
          </p:nvSpPr>
          <p:spPr>
            <a:xfrm>
              <a:off x="609600" y="3352800"/>
              <a:ext cx="1905000" cy="939800"/>
            </a:xfrm>
            <a:prstGeom prst="cloudCallou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9" name="Cloud Callout 48"/>
            <p:cNvSpPr/>
            <p:nvPr/>
          </p:nvSpPr>
          <p:spPr>
            <a:xfrm>
              <a:off x="685800" y="5029200"/>
              <a:ext cx="1524000" cy="889470"/>
            </a:xfrm>
            <a:prstGeom prst="cloudCallou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public </a:t>
            </a:r>
            <a:r>
              <a:rPr lang="en-US" dirty="0" smtClean="0"/>
              <a:t>opinion</a:t>
            </a:r>
            <a:br>
              <a:rPr lang="en-US" dirty="0" smtClean="0"/>
            </a:br>
            <a:r>
              <a:rPr lang="en-US" sz="3556" dirty="0" smtClean="0"/>
              <a:t>through social media?</a:t>
            </a:r>
            <a:endParaRPr lang="en-US" sz="3556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17" y="1491943"/>
            <a:ext cx="2732367" cy="208945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724400" y="5979342"/>
            <a:ext cx="307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2901017" y="5791200"/>
            <a:ext cx="1823383" cy="700401"/>
            <a:chOff x="2901017" y="5791200"/>
            <a:chExt cx="1823383" cy="700401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901017" y="6170614"/>
              <a:ext cx="691215" cy="1588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7600" y="5791200"/>
              <a:ext cx="1054100" cy="3556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7600" y="6172200"/>
              <a:ext cx="1066800" cy="31940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901017" y="5801282"/>
              <a:ext cx="1289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Write</a:t>
              </a:r>
              <a:endParaRPr lang="en-US" b="1" dirty="0"/>
            </a:p>
          </p:txBody>
        </p:sp>
      </p:grpSp>
      <p:grpSp>
        <p:nvGrpSpPr>
          <p:cNvPr id="6" name="Group 71"/>
          <p:cNvGrpSpPr/>
          <p:nvPr/>
        </p:nvGrpSpPr>
        <p:grpSpPr>
          <a:xfrm>
            <a:off x="3449324" y="3778257"/>
            <a:ext cx="4662768" cy="1071529"/>
            <a:chOff x="3499785" y="3683915"/>
            <a:chExt cx="4005915" cy="1650556"/>
          </a:xfrm>
        </p:grpSpPr>
        <p:sp>
          <p:nvSpPr>
            <p:cNvPr id="69" name="Oval 68"/>
            <p:cNvSpPr/>
            <p:nvPr/>
          </p:nvSpPr>
          <p:spPr>
            <a:xfrm>
              <a:off x="3499785" y="3683915"/>
              <a:ext cx="3319198" cy="1650556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000" dirty="0" smtClean="0"/>
                <a:t>Can we derive a </a:t>
              </a:r>
            </a:p>
            <a:p>
              <a:pPr algn="ctr"/>
              <a:r>
                <a:rPr lang="en-US" sz="2000" dirty="0" smtClean="0"/>
                <a:t>similar measurement?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7175500" y="3716913"/>
              <a:ext cx="330200" cy="1617558"/>
            </a:xfrm>
            <a:custGeom>
              <a:avLst/>
              <a:gdLst>
                <a:gd name="connsiteX0" fmla="*/ 421217 w 421217"/>
                <a:gd name="connsiteY0" fmla="*/ 0 h 1333500"/>
                <a:gd name="connsiteX1" fmla="*/ 2117 w 421217"/>
                <a:gd name="connsiteY1" fmla="*/ 711200 h 1333500"/>
                <a:gd name="connsiteX2" fmla="*/ 408517 w 421217"/>
                <a:gd name="connsiteY2" fmla="*/ 1333500 h 1333500"/>
                <a:gd name="connsiteX3" fmla="*/ 408517 w 421217"/>
                <a:gd name="connsiteY3" fmla="*/ 13335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217" h="1333500">
                  <a:moveTo>
                    <a:pt x="421217" y="0"/>
                  </a:moveTo>
                  <a:cubicBezTo>
                    <a:pt x="212725" y="244475"/>
                    <a:pt x="4234" y="488950"/>
                    <a:pt x="2117" y="711200"/>
                  </a:cubicBezTo>
                  <a:cubicBezTo>
                    <a:pt x="0" y="933450"/>
                    <a:pt x="408517" y="1333500"/>
                    <a:pt x="408517" y="1333500"/>
                  </a:cubicBezTo>
                  <a:lnTo>
                    <a:pt x="408517" y="1333500"/>
                  </a:ln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895600" y="2667000"/>
            <a:ext cx="307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013339" y="1417638"/>
            <a:ext cx="2937933" cy="1250950"/>
            <a:chOff x="3013339" y="1417638"/>
            <a:chExt cx="2937933" cy="1250950"/>
          </a:xfrm>
        </p:grpSpPr>
        <p:grpSp>
          <p:nvGrpSpPr>
            <p:cNvPr id="3" name="Group 39"/>
            <p:cNvGrpSpPr/>
            <p:nvPr/>
          </p:nvGrpSpPr>
          <p:grpSpPr>
            <a:xfrm>
              <a:off x="3013339" y="1417638"/>
              <a:ext cx="2937933" cy="1098870"/>
              <a:chOff x="3429000" y="1341118"/>
              <a:chExt cx="2514600" cy="109887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3429000" y="2438400"/>
                <a:ext cx="2514600" cy="1588"/>
              </a:xfrm>
              <a:prstGeom prst="straightConnector1">
                <a:avLst/>
              </a:prstGeom>
              <a:ln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20" descr="Picture 1.png"/>
              <p:cNvPicPr>
                <a:picLocks noChangeAspect="1"/>
              </p:cNvPicPr>
              <p:nvPr/>
            </p:nvPicPr>
            <p:blipFill>
              <a:blip r:embed="rId6"/>
              <a:srcRect b="4210"/>
              <a:stretch>
                <a:fillRect/>
              </a:stretch>
            </p:blipFill>
            <p:spPr>
              <a:xfrm>
                <a:off x="4247978" y="1341118"/>
                <a:ext cx="1018211" cy="103840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467100" y="1986169"/>
                <a:ext cx="1289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Query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>
            <a:xfrm>
              <a:off x="3048000" y="2667000"/>
              <a:ext cx="2895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876800" y="5257800"/>
            <a:ext cx="3832770" cy="1233801"/>
            <a:chOff x="4876800" y="5257800"/>
            <a:chExt cx="3832770" cy="1233801"/>
          </a:xfrm>
        </p:grpSpPr>
        <p:sp>
          <p:nvSpPr>
            <p:cNvPr id="40" name="TextBox 39"/>
            <p:cNvSpPr txBox="1"/>
            <p:nvPr/>
          </p:nvSpPr>
          <p:spPr>
            <a:xfrm>
              <a:off x="4989255" y="5625068"/>
              <a:ext cx="791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Query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4876800" y="6019800"/>
              <a:ext cx="1840089" cy="1588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76800" y="6172200"/>
              <a:ext cx="1840089" cy="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 useBgFill="1">
          <p:nvSpPr>
            <p:cNvPr id="51" name="Rounded Rectangle 50"/>
            <p:cNvSpPr/>
            <p:nvPr/>
          </p:nvSpPr>
          <p:spPr>
            <a:xfrm>
              <a:off x="6934200" y="5257800"/>
              <a:ext cx="1775370" cy="123380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800000"/>
                  </a:solidFill>
                </a:rPr>
                <a:t>Aggregate</a:t>
              </a:r>
            </a:p>
            <a:p>
              <a:pPr algn="ctr"/>
              <a:r>
                <a:rPr lang="en-US" dirty="0" smtClean="0">
                  <a:solidFill>
                    <a:srgbClr val="800000"/>
                  </a:solidFill>
                </a:rPr>
                <a:t>Text Sentiment Measure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38200" y="3581400"/>
            <a:ext cx="1461911" cy="2045728"/>
            <a:chOff x="838200" y="3581400"/>
            <a:chExt cx="1461911" cy="2045728"/>
          </a:xfrm>
        </p:grpSpPr>
        <p:sp>
          <p:nvSpPr>
            <p:cNvPr id="29" name="TextBox 28"/>
            <p:cNvSpPr txBox="1"/>
            <p:nvPr/>
          </p:nvSpPr>
          <p:spPr>
            <a:xfrm>
              <a:off x="990599" y="5257800"/>
              <a:ext cx="1109133" cy="369328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algn="l"/>
              <a:r>
                <a:rPr lang="en-US" dirty="0" smtClean="0"/>
                <a:t>I do not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8200" y="3581400"/>
              <a:ext cx="1461911" cy="369328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algn="l"/>
              <a:r>
                <a:rPr lang="en-US" dirty="0"/>
                <a:t>I</a:t>
              </a:r>
              <a:r>
                <a:rPr lang="en-US" dirty="0" smtClean="0"/>
                <a:t> like Obama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0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06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07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08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09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1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1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1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1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14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Correlations between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Very simple text sentiment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Telephone public opinion polls</a:t>
            </a:r>
          </a:p>
          <a:p>
            <a:pPr lvl="2"/>
            <a:r>
              <a:rPr lang="en-US" dirty="0" smtClean="0"/>
              <a:t>Consumer confidence and Presidential job approval</a:t>
            </a:r>
          </a:p>
          <a:p>
            <a:r>
              <a:rPr lang="en-US" dirty="0" smtClean="0"/>
              <a:t>Time-series smoothing is a critical issue</a:t>
            </a:r>
          </a:p>
          <a:p>
            <a:r>
              <a:rPr lang="en-US" dirty="0" smtClean="0"/>
              <a:t>Also</a:t>
            </a:r>
          </a:p>
          <a:p>
            <a:pPr lvl="1"/>
            <a:r>
              <a:rPr lang="en-US" dirty="0" smtClean="0"/>
              <a:t>Topic selection, topic volumes, text leads polls</a:t>
            </a:r>
            <a:r>
              <a:rPr lang="en-US" dirty="0" smtClean="0"/>
              <a:t>, stemming, </a:t>
            </a:r>
            <a:r>
              <a:rPr lang="en-US" dirty="0" smtClean="0"/>
              <a:t>election polling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1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Smoothed comparisons</a:t>
            </a:r>
            <a:br>
              <a:rPr lang="en-US" dirty="0" smtClean="0"/>
            </a:br>
            <a:r>
              <a:rPr lang="en-US" sz="3556" dirty="0" smtClean="0"/>
              <a:t>“jobs” sentiment</a:t>
            </a:r>
            <a:endParaRPr lang="en-US" sz="3556" dirty="0"/>
          </a:p>
        </p:txBody>
      </p:sp>
      <p:pic>
        <p:nvPicPr>
          <p:cNvPr id="4" name="Content Placeholder 3" descr="twoplot_consconf2_k=1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1" b="-1111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57400"/>
            <a:ext cx="1803400" cy="134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905000"/>
            <a:ext cx="15494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leads, poll or text?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903134" cy="470746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Cross-correlation analysis: between</a:t>
            </a:r>
          </a:p>
          <a:p>
            <a:pPr lvl="1"/>
            <a:r>
              <a:rPr lang="en-US" dirty="0" smtClean="0"/>
              <a:t>Sentiment score for day </a:t>
            </a:r>
            <a:r>
              <a:rPr lang="en-US" i="1" dirty="0" err="1" smtClean="0"/>
              <a:t>t</a:t>
            </a:r>
            <a:endParaRPr lang="en-US" i="1" dirty="0" smtClean="0"/>
          </a:p>
          <a:p>
            <a:pPr lvl="1"/>
            <a:r>
              <a:rPr lang="en-US" dirty="0" smtClean="0"/>
              <a:t>Poll for day </a:t>
            </a:r>
            <a:r>
              <a:rPr lang="en-US" i="1" dirty="0" err="1" smtClean="0"/>
              <a:t>t+L</a:t>
            </a:r>
            <a:endParaRPr lang="en-US" i="1" dirty="0" smtClean="0"/>
          </a:p>
          <a:p>
            <a:pPr marL="571500" indent="-514350">
              <a:buNone/>
            </a:pPr>
            <a:endParaRPr lang="en-US" dirty="0" smtClean="0"/>
          </a:p>
          <a:p>
            <a:pPr marL="571500" indent="-514350"/>
            <a:r>
              <a:rPr lang="en-US" dirty="0" smtClean="0"/>
              <a:t>“jobs” leading indicator for the poll</a:t>
            </a:r>
          </a:p>
          <a:p>
            <a:pPr marL="571500" indent="-514350"/>
            <a:r>
              <a:rPr lang="en-US" dirty="0" smtClean="0"/>
              <a:t>(</a:t>
            </a:r>
            <a:r>
              <a:rPr lang="en-US" dirty="0" smtClean="0"/>
              <a:t>Can turn into forecasting model: see paper)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11" y="1475027"/>
            <a:ext cx="4100689" cy="483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message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15-day windows, no lag</a:t>
            </a:r>
          </a:p>
          <a:p>
            <a:pPr lvl="1"/>
            <a:r>
              <a:rPr lang="en-US" dirty="0" smtClean="0"/>
              <a:t>“jobs”			</a:t>
            </a:r>
            <a:r>
              <a:rPr lang="en-US" dirty="0" err="1" smtClean="0"/>
              <a:t>r</a:t>
            </a:r>
            <a:r>
              <a:rPr lang="en-US" dirty="0" smtClean="0"/>
              <a:t> = 80%</a:t>
            </a:r>
          </a:p>
          <a:p>
            <a:pPr lvl="1"/>
            <a:r>
              <a:rPr lang="en-US" dirty="0" smtClean="0"/>
              <a:t>“job”			</a:t>
            </a:r>
            <a:r>
              <a:rPr lang="en-US" dirty="0" err="1" smtClean="0"/>
              <a:t>r</a:t>
            </a:r>
            <a:r>
              <a:rPr lang="en-US" dirty="0" smtClean="0"/>
              <a:t> = 7%</a:t>
            </a:r>
          </a:p>
          <a:p>
            <a:pPr lvl="1"/>
            <a:r>
              <a:rPr lang="en-US" dirty="0" smtClean="0"/>
              <a:t>“economy”</a:t>
            </a:r>
            <a:r>
              <a:rPr lang="en-US" sz="1000" dirty="0" smtClean="0"/>
              <a:t> 	</a:t>
            </a:r>
            <a:r>
              <a:rPr lang="en-US" dirty="0" err="1" smtClean="0"/>
              <a:t>r</a:t>
            </a:r>
            <a:r>
              <a:rPr lang="en-US" dirty="0" smtClean="0"/>
              <a:t> = -10%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Look out for stemming</a:t>
            </a:r>
          </a:p>
          <a:p>
            <a:pPr lvl="1"/>
            <a:r>
              <a:rPr lang="en-US" dirty="0" smtClean="0"/>
              <a:t>(“jobs” OR “job”)		</a:t>
            </a:r>
            <a:r>
              <a:rPr lang="en-US" dirty="0" err="1" smtClean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 = 40%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Presidential elections and </a:t>
            </a:r>
            <a:br>
              <a:rPr lang="en-US" dirty="0" smtClean="0"/>
            </a:br>
            <a:r>
              <a:rPr lang="en-US" dirty="0" smtClean="0"/>
              <a:t>job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2008 elections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obama</a:t>
            </a:r>
            <a:r>
              <a:rPr lang="en-US" sz="2000" dirty="0" smtClean="0"/>
              <a:t>” and “</a:t>
            </a:r>
            <a:r>
              <a:rPr lang="en-US" sz="2000" dirty="0" err="1" smtClean="0"/>
              <a:t>mccain</a:t>
            </a:r>
            <a:r>
              <a:rPr lang="en-US" sz="2000" dirty="0" smtClean="0"/>
              <a:t>” sentiment do not correlate</a:t>
            </a:r>
          </a:p>
          <a:p>
            <a:pPr lvl="1"/>
            <a:r>
              <a:rPr lang="en-US" sz="2000" dirty="0" smtClean="0"/>
              <a:t>But, “</a:t>
            </a:r>
            <a:r>
              <a:rPr lang="en-US" sz="2000" dirty="0" err="1" smtClean="0"/>
              <a:t>obama</a:t>
            </a:r>
            <a:r>
              <a:rPr lang="en-US" sz="2000" dirty="0" smtClean="0"/>
              <a:t>” and “</a:t>
            </a:r>
            <a:r>
              <a:rPr lang="en-US" sz="2000" dirty="0" err="1" smtClean="0"/>
              <a:t>mccain</a:t>
            </a:r>
            <a:r>
              <a:rPr lang="en-US" sz="2000" dirty="0" smtClean="0"/>
              <a:t>” volume =&gt; 79%, 74% (!)</a:t>
            </a:r>
          </a:p>
          <a:p>
            <a:pPr lvl="1"/>
            <a:r>
              <a:rPr lang="en-US" sz="2000" dirty="0" smtClean="0"/>
              <a:t>Simple indicator of election news</a:t>
            </a:r>
            <a:r>
              <a:rPr lang="en-US" sz="2000" dirty="0" smtClean="0"/>
              <a:t>?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611" y="1600200"/>
            <a:ext cx="4291189" cy="47440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9400" y="1417638"/>
            <a:ext cx="2057400" cy="49266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Presidential elections and </a:t>
            </a:r>
            <a:br>
              <a:rPr lang="en-US" dirty="0" smtClean="0"/>
            </a:br>
            <a:r>
              <a:rPr lang="en-US" dirty="0" smtClean="0"/>
              <a:t>job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2008 elections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obama</a:t>
            </a:r>
            <a:r>
              <a:rPr lang="en-US" sz="2000" dirty="0" smtClean="0"/>
              <a:t>” and “</a:t>
            </a:r>
            <a:r>
              <a:rPr lang="en-US" sz="2000" dirty="0" err="1" smtClean="0"/>
              <a:t>mccain</a:t>
            </a:r>
            <a:r>
              <a:rPr lang="en-US" sz="2000" dirty="0" smtClean="0"/>
              <a:t>” sentiment do not correlate</a:t>
            </a:r>
          </a:p>
          <a:p>
            <a:pPr lvl="1"/>
            <a:r>
              <a:rPr lang="en-US" sz="2000" dirty="0" smtClean="0"/>
              <a:t>But, “</a:t>
            </a:r>
            <a:r>
              <a:rPr lang="en-US" sz="2000" dirty="0" err="1" smtClean="0"/>
              <a:t>obama</a:t>
            </a:r>
            <a:r>
              <a:rPr lang="en-US" sz="2000" dirty="0" smtClean="0"/>
              <a:t>” and “</a:t>
            </a:r>
            <a:r>
              <a:rPr lang="en-US" sz="2000" dirty="0" err="1" smtClean="0"/>
              <a:t>mccain</a:t>
            </a:r>
            <a:r>
              <a:rPr lang="en-US" sz="2000" dirty="0" smtClean="0"/>
              <a:t>” volume =&gt; 79%, 74% (!)</a:t>
            </a:r>
          </a:p>
          <a:p>
            <a:pPr lvl="1"/>
            <a:r>
              <a:rPr lang="en-US" sz="2000" dirty="0" smtClean="0"/>
              <a:t>Simple indicator of election news?</a:t>
            </a:r>
          </a:p>
          <a:p>
            <a:r>
              <a:rPr lang="en-US" sz="2000" dirty="0" smtClean="0"/>
              <a:t>2009 job approval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obama</a:t>
            </a:r>
            <a:r>
              <a:rPr lang="en-US" sz="2000" dirty="0" smtClean="0"/>
              <a:t>” =&gt; </a:t>
            </a:r>
            <a:r>
              <a:rPr lang="en-US" sz="2000" dirty="0" err="1" smtClean="0"/>
              <a:t>r</a:t>
            </a:r>
            <a:r>
              <a:rPr lang="en-US" sz="2000" dirty="0" smtClean="0"/>
              <a:t> = 72%</a:t>
            </a:r>
          </a:p>
          <a:p>
            <a:pPr lvl="1"/>
            <a:r>
              <a:rPr lang="en-US" sz="2000" dirty="0" smtClean="0"/>
              <a:t>Looks easy: simple decline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611" y="1600200"/>
            <a:ext cx="4291189" cy="4744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aggregate sentiment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26406"/>
            <a:ext cx="8686800" cy="119975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417640"/>
          <a:ext cx="8229600" cy="6009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408"/>
                <a:gridCol w="1459432"/>
                <a:gridCol w="1368906"/>
                <a:gridCol w="1922934"/>
                <a:gridCol w="1645920"/>
              </a:tblGrid>
              <a:tr h="58324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Text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Message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Opinion</a:t>
                      </a:r>
                      <a:r>
                        <a:rPr lang="en-US" sz="1400" baseline="0" dirty="0" smtClean="0"/>
                        <a:t> Estimation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External Correlate</a:t>
                      </a:r>
                    </a:p>
                  </a:txBody>
                  <a:tcPr/>
                </a:tc>
              </a:tr>
              <a:tr h="7547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This work – O’Connor et al ICWSM-2010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Microblogs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(Twitter)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Keywords</a:t>
                      </a:r>
                      <a:r>
                        <a:rPr lang="en-US" sz="1400" baseline="0" dirty="0" smtClean="0"/>
                        <a:t> related to poll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Word counting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OpinionFinder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Opinion polls</a:t>
                      </a:r>
                      <a:endParaRPr lang="en-US" sz="1400" dirty="0"/>
                    </a:p>
                  </a:txBody>
                  <a:tcPr/>
                </a:tc>
              </a:tr>
              <a:tr h="41170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Mishne</a:t>
                      </a:r>
                      <a:r>
                        <a:rPr lang="en-US" sz="1400" dirty="0" smtClean="0"/>
                        <a:t> and de </a:t>
                      </a:r>
                      <a:r>
                        <a:rPr lang="en-US" sz="1400" dirty="0" err="1" smtClean="0"/>
                        <a:t>Rijke</a:t>
                      </a:r>
                      <a:r>
                        <a:rPr lang="en-US" sz="1400" dirty="0" smtClean="0"/>
                        <a:t> 2006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Blogs (</a:t>
                      </a:r>
                      <a:r>
                        <a:rPr lang="en-US" sz="1400" dirty="0" err="1" smtClean="0"/>
                        <a:t>Livejournal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Linear model</a:t>
                      </a:r>
                    </a:p>
                    <a:p>
                      <a:r>
                        <a:rPr lang="en-US" sz="1400" dirty="0" smtClean="0"/>
                        <a:t>(words,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Mood</a:t>
                      </a:r>
                      <a:r>
                        <a:rPr lang="en-US" sz="1400" baseline="0" dirty="0" smtClean="0"/>
                        <a:t> labels</a:t>
                      </a:r>
                      <a:endParaRPr lang="en-US" sz="1400" dirty="0"/>
                    </a:p>
                  </a:txBody>
                  <a:tcPr/>
                </a:tc>
              </a:tr>
              <a:tr h="58324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Dodds</a:t>
                      </a:r>
                      <a:r>
                        <a:rPr lang="en-US" sz="1400" baseline="0" dirty="0" smtClean="0"/>
                        <a:t> and </a:t>
                      </a:r>
                      <a:r>
                        <a:rPr lang="en-US" sz="1400" baseline="0" dirty="0" err="1" smtClean="0"/>
                        <a:t>Danforth</a:t>
                      </a:r>
                      <a:r>
                        <a:rPr lang="en-US" sz="1400" baseline="0" dirty="0" smtClean="0"/>
                        <a:t> 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Blogs, Speeches, Songs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Word counting</a:t>
                      </a:r>
                    </a:p>
                    <a:p>
                      <a:r>
                        <a:rPr lang="en-US" sz="1400" dirty="0" smtClean="0"/>
                        <a:t>(LIWC)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Exploratory (mostly)</a:t>
                      </a:r>
                      <a:endParaRPr lang="en-US" sz="1400" dirty="0"/>
                    </a:p>
                  </a:txBody>
                  <a:tcPr/>
                </a:tc>
              </a:tr>
              <a:tr h="5832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Gilbert and </a:t>
                      </a:r>
                      <a:r>
                        <a:rPr lang="en-US" sz="1400" dirty="0" err="1" smtClean="0"/>
                        <a:t>Karahalios</a:t>
                      </a:r>
                      <a:r>
                        <a:rPr lang="en-US" sz="1400" dirty="0" smtClean="0"/>
                        <a:t> ICWSM-2010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Blogs (</a:t>
                      </a:r>
                      <a:r>
                        <a:rPr lang="en-US" sz="1400" dirty="0" err="1" smtClean="0"/>
                        <a:t>Livejournal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Decision</a:t>
                      </a:r>
                      <a:r>
                        <a:rPr lang="en-US" sz="1400" baseline="0" dirty="0" smtClean="0"/>
                        <a:t> tree + NB</a:t>
                      </a:r>
                    </a:p>
                    <a:p>
                      <a:r>
                        <a:rPr lang="en-US" sz="1400" baseline="0" dirty="0" smtClean="0"/>
                        <a:t>(words)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Stocks</a:t>
                      </a:r>
                      <a:endParaRPr lang="en-US" sz="1400" dirty="0"/>
                    </a:p>
                  </a:txBody>
                  <a:tcPr/>
                </a:tc>
              </a:tr>
              <a:tr h="41997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Asur</a:t>
                      </a:r>
                      <a:r>
                        <a:rPr lang="en-US" sz="1400" dirty="0" smtClean="0"/>
                        <a:t> and </a:t>
                      </a:r>
                      <a:r>
                        <a:rPr lang="en-US" sz="1400" dirty="0" err="1" smtClean="0"/>
                        <a:t>Huberman</a:t>
                      </a:r>
                      <a:r>
                        <a:rPr lang="en-US" sz="1400" dirty="0" smtClean="0"/>
                        <a:t>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Microblogs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(Twitter)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Movie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NB-like model</a:t>
                      </a:r>
                    </a:p>
                    <a:p>
                      <a:r>
                        <a:rPr lang="en-US" sz="1400" dirty="0" smtClean="0"/>
                        <a:t>(char. </a:t>
                      </a:r>
                      <a:r>
                        <a:rPr lang="en-US" sz="1400" baseline="0" dirty="0" err="1" smtClean="0"/>
                        <a:t>n</a:t>
                      </a:r>
                      <a:r>
                        <a:rPr lang="en-US" sz="1400" baseline="0" dirty="0" smtClean="0"/>
                        <a:t>-grams)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Movie</a:t>
                      </a:r>
                      <a:r>
                        <a:rPr lang="en-US" sz="1400" baseline="0" dirty="0" smtClean="0"/>
                        <a:t> sales</a:t>
                      </a:r>
                      <a:endParaRPr lang="en-US" sz="1400" dirty="0"/>
                    </a:p>
                  </a:txBody>
                  <a:tcPr/>
                </a:tc>
              </a:tr>
              <a:tr h="41170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Bollen</a:t>
                      </a:r>
                      <a:r>
                        <a:rPr lang="en-US" sz="1400" dirty="0" smtClean="0"/>
                        <a:t> et 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Microblogs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(Twitter)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Word counting</a:t>
                      </a:r>
                    </a:p>
                    <a:p>
                      <a:r>
                        <a:rPr lang="en-US" sz="1400" dirty="0" smtClean="0"/>
                        <a:t>(POMS)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Stocks, politics</a:t>
                      </a:r>
                      <a:endParaRPr lang="en-US" sz="1400" dirty="0"/>
                    </a:p>
                  </a:txBody>
                  <a:tcPr/>
                </a:tc>
              </a:tr>
              <a:tr h="41170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Tumasjan</a:t>
                      </a:r>
                      <a:r>
                        <a:rPr lang="en-US" sz="1400" baseline="0" dirty="0" smtClean="0"/>
                        <a:t> et al ICWSM-2010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Microblogs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(Twitter)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Party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Word counting</a:t>
                      </a:r>
                    </a:p>
                    <a:p>
                      <a:r>
                        <a:rPr lang="en-US" sz="1400" dirty="0" smtClean="0"/>
                        <a:t>(POMS)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Elections</a:t>
                      </a:r>
                      <a:endParaRPr lang="en-US" sz="1400" dirty="0"/>
                    </a:p>
                  </a:txBody>
                  <a:tcPr/>
                </a:tc>
              </a:tr>
              <a:tr h="4117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Kramer 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Microblogs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Facebook</a:t>
                      </a:r>
                      <a:r>
                        <a:rPr lang="en-US" sz="1400" dirty="0" smtClean="0"/>
                        <a:t> Wall)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Word counting</a:t>
                      </a:r>
                    </a:p>
                    <a:p>
                      <a:r>
                        <a:rPr lang="en-US" sz="1400" dirty="0" smtClean="0"/>
                        <a:t>(LIWC)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Life satisfaction</a:t>
                      </a:r>
                      <a:r>
                        <a:rPr lang="en-US" sz="1400" baseline="0" dirty="0" smtClean="0"/>
                        <a:t> answers</a:t>
                      </a:r>
                      <a:endParaRPr lang="en-US" sz="1400" dirty="0"/>
                    </a:p>
                  </a:txBody>
                  <a:tcPr/>
                </a:tc>
              </a:tr>
              <a:tr h="2401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r>
                        <a:rPr lang="en-US" sz="1400" baseline="0" dirty="0" smtClean="0"/>
                        <a:t> many more!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4015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4015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Preliminary results that sentiment analysis on Twitter data can give information similar to traditional opinion polls</a:t>
            </a:r>
          </a:p>
          <a:p>
            <a:pPr lvl="1"/>
            <a:r>
              <a:rPr lang="en-US" dirty="0" smtClean="0"/>
              <a:t>But, still not well-</a:t>
            </a:r>
            <a:r>
              <a:rPr lang="en-US" dirty="0" smtClean="0"/>
              <a:t>understood</a:t>
            </a:r>
          </a:p>
          <a:p>
            <a:pPr lvl="1"/>
            <a:r>
              <a:rPr lang="en-US" dirty="0" smtClean="0"/>
              <a:t>Twitter bias?</a:t>
            </a:r>
          </a:p>
          <a:p>
            <a:pPr lvl="1"/>
            <a:r>
              <a:rPr lang="en-US" dirty="0" smtClean="0"/>
              <a:t>News vs. opinion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Relevant </a:t>
            </a:r>
            <a:r>
              <a:rPr lang="en-US" dirty="0" smtClean="0"/>
              <a:t>message </a:t>
            </a:r>
            <a:r>
              <a:rPr lang="en-US" dirty="0" smtClean="0"/>
              <a:t>selection</a:t>
            </a:r>
          </a:p>
          <a:p>
            <a:pPr lvl="1"/>
            <a:r>
              <a:rPr lang="en-US" dirty="0" smtClean="0"/>
              <a:t>Time series </a:t>
            </a:r>
            <a:r>
              <a:rPr lang="en-US" dirty="0" smtClean="0"/>
              <a:t>smoothing</a:t>
            </a:r>
          </a:p>
          <a:p>
            <a:r>
              <a:rPr lang="en-US" dirty="0" smtClean="0"/>
              <a:t>Replacement for polls?</a:t>
            </a:r>
            <a:br>
              <a:rPr lang="en-US" dirty="0" smtClean="0"/>
            </a:br>
            <a:r>
              <a:rPr lang="en-US" dirty="0" smtClean="0"/>
              <a:t>Promising but not quite yet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Overview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Discussion and Related Work</a:t>
            </a:r>
          </a:p>
          <a:p>
            <a:endParaRPr lang="en-US" dirty="0" smtClean="0"/>
          </a:p>
          <a:p>
            <a:r>
              <a:rPr lang="en-US" dirty="0" smtClean="0"/>
              <a:t>New Results!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Data: Twitter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703"/>
              </a:spcBef>
            </a:pPr>
            <a:r>
              <a:rPr lang="en-US" dirty="0">
                <a:solidFill>
                  <a:srgbClr val="000000"/>
                </a:solidFill>
              </a:rPr>
              <a:t>Twitter is large, public, and all in one place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703"/>
              </a:spcBef>
            </a:pPr>
            <a:r>
              <a:rPr lang="en-US" dirty="0" smtClean="0">
                <a:solidFill>
                  <a:srgbClr val="000000"/>
                </a:solidFill>
              </a:rPr>
              <a:t>Sources</a:t>
            </a:r>
          </a:p>
          <a:p>
            <a:pPr marL="971550" lvl="1" indent="-514350">
              <a:spcBef>
                <a:spcPts val="703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Archiving Twitter Streaming API</a:t>
            </a:r>
          </a:p>
          <a:p>
            <a:pPr marL="1371600" lvl="2" indent="-457200">
              <a:spcBef>
                <a:spcPts val="703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err="1" smtClean="0">
                <a:solidFill>
                  <a:srgbClr val="000000"/>
                </a:solidFill>
              </a:rPr>
              <a:t>Gardenhose</a:t>
            </a:r>
            <a:r>
              <a:rPr lang="en-US" dirty="0" smtClean="0">
                <a:solidFill>
                  <a:srgbClr val="000000"/>
                </a:solidFill>
              </a:rPr>
              <a:t>”/”Sample”: ~15% of public tweets</a:t>
            </a:r>
          </a:p>
          <a:p>
            <a:pPr marL="971550" lvl="1" indent="-514350">
              <a:spcBef>
                <a:spcPts val="703"/>
              </a:spcBef>
              <a:buFont typeface="+mj-lt"/>
              <a:buAutoNum type="arabicPeriod"/>
            </a:pPr>
            <a:r>
              <a:rPr lang="en-US" sz="2900" dirty="0" smtClean="0">
                <a:solidFill>
                  <a:srgbClr val="000000"/>
                </a:solidFill>
              </a:rPr>
              <a:t>Scrape of earlier messages via API </a:t>
            </a:r>
          </a:p>
          <a:p>
            <a:pPr marL="971550" lvl="1" indent="-514350">
              <a:spcBef>
                <a:spcPts val="703"/>
              </a:spcBef>
              <a:buNone/>
            </a:pPr>
            <a:r>
              <a:rPr lang="en-US" sz="2900" dirty="0" smtClean="0">
                <a:solidFill>
                  <a:srgbClr val="000000"/>
                </a:solidFill>
              </a:rPr>
              <a:t>	</a:t>
            </a:r>
            <a:r>
              <a:rPr lang="en-US" sz="2500" dirty="0" smtClean="0">
                <a:solidFill>
                  <a:srgbClr val="000000"/>
                </a:solidFill>
              </a:rPr>
              <a:t>thanks to Brendan </a:t>
            </a:r>
            <a:r>
              <a:rPr lang="en-US" sz="2500" dirty="0" err="1" smtClean="0">
                <a:solidFill>
                  <a:srgbClr val="000000"/>
                </a:solidFill>
              </a:rPr>
              <a:t>Meeder</a:t>
            </a:r>
            <a:endParaRPr lang="en-US" sz="2500" dirty="0" smtClean="0">
              <a:solidFill>
                <a:srgbClr val="000000"/>
              </a:solidFill>
            </a:endParaRPr>
          </a:p>
          <a:p>
            <a:pPr>
              <a:spcBef>
                <a:spcPts val="703"/>
              </a:spcBef>
            </a:pPr>
            <a:r>
              <a:rPr lang="en-US" sz="2900" dirty="0" smtClean="0">
                <a:solidFill>
                  <a:srgbClr val="000000"/>
                </a:solidFill>
              </a:rPr>
              <a:t>Sizes</a:t>
            </a:r>
          </a:p>
          <a:p>
            <a:pPr lvl="1">
              <a:spcBef>
                <a:spcPts val="703"/>
              </a:spcBef>
            </a:pPr>
            <a:r>
              <a:rPr lang="en-US" sz="2500" dirty="0" smtClean="0">
                <a:solidFill>
                  <a:srgbClr val="000000"/>
                </a:solidFill>
              </a:rPr>
              <a:t>0.7 billion messages, Jan 2008 – Oct 2009</a:t>
            </a:r>
          </a:p>
          <a:p>
            <a:pPr lvl="1">
              <a:spcBef>
                <a:spcPts val="703"/>
              </a:spcBef>
            </a:pPr>
            <a:r>
              <a:rPr lang="en-US" sz="2500" dirty="0" smtClean="0">
                <a:solidFill>
                  <a:srgbClr val="000000"/>
                </a:solidFill>
              </a:rPr>
              <a:t>1.5 billion messages, Jan 2008 – May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17638"/>
            <a:ext cx="8686800" cy="526297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l"/>
            <a:r>
              <a:rPr lang="en-US" sz="1200" dirty="0">
                <a:latin typeface="Monaco"/>
                <a:cs typeface="Monaco"/>
              </a:rPr>
              <a:t>{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"text": "Time for the States to fight back !!!    Tenth Amendment Movement: Taking On the Feds http://bit.ly/14t1RV   #</a:t>
            </a:r>
            <a:r>
              <a:rPr lang="en-US" sz="1200" dirty="0" err="1">
                <a:latin typeface="Monaco"/>
                <a:cs typeface="Monaco"/>
              </a:rPr>
              <a:t>tcot</a:t>
            </a:r>
            <a:r>
              <a:rPr lang="en-US" sz="1200" dirty="0">
                <a:latin typeface="Monaco"/>
                <a:cs typeface="Monaco"/>
              </a:rPr>
              <a:t> #</a:t>
            </a:r>
            <a:r>
              <a:rPr lang="en-US" sz="1200" dirty="0" err="1">
                <a:latin typeface="Monaco"/>
                <a:cs typeface="Monaco"/>
              </a:rPr>
              <a:t>teaparty</a:t>
            </a:r>
            <a:r>
              <a:rPr lang="en-US" sz="1200" dirty="0">
                <a:latin typeface="Monaco"/>
                <a:cs typeface="Monaco"/>
              </a:rPr>
              <a:t>”,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"</a:t>
            </a:r>
            <a:r>
              <a:rPr lang="en-US" sz="1200" dirty="0" err="1">
                <a:latin typeface="Monaco"/>
                <a:cs typeface="Monaco"/>
              </a:rPr>
              <a:t>created_at</a:t>
            </a:r>
            <a:r>
              <a:rPr lang="en-US" sz="1200" dirty="0">
                <a:latin typeface="Monaco"/>
                <a:cs typeface="Monaco"/>
              </a:rPr>
              <a:t>": "Tue Nov 17 21:08:39 +0000 2009", 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"geo": null,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"id": 5806348114,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"</a:t>
            </a:r>
            <a:r>
              <a:rPr lang="en-US" sz="1200" dirty="0" err="1">
                <a:latin typeface="Monaco"/>
                <a:cs typeface="Monaco"/>
              </a:rPr>
              <a:t>in_reply_to_screen_name</a:t>
            </a:r>
            <a:r>
              <a:rPr lang="en-US" sz="1200" dirty="0">
                <a:latin typeface="Monaco"/>
                <a:cs typeface="Monaco"/>
              </a:rPr>
              <a:t>": null,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"</a:t>
            </a:r>
            <a:r>
              <a:rPr lang="en-US" sz="1200" dirty="0" err="1">
                <a:latin typeface="Monaco"/>
                <a:cs typeface="Monaco"/>
              </a:rPr>
              <a:t>in_reply_to_status_id</a:t>
            </a:r>
            <a:r>
              <a:rPr lang="en-US" sz="1200" dirty="0">
                <a:latin typeface="Monaco"/>
                <a:cs typeface="Monaco"/>
              </a:rPr>
              <a:t>": null,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"user": {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</a:t>
            </a:r>
            <a:r>
              <a:rPr lang="en-US" sz="1200" dirty="0" err="1">
                <a:latin typeface="Monaco"/>
                <a:cs typeface="Monaco"/>
              </a:rPr>
              <a:t>screen_name</a:t>
            </a:r>
            <a:r>
              <a:rPr lang="en-US" sz="1200" dirty="0">
                <a:latin typeface="Monaco"/>
                <a:cs typeface="Monaco"/>
              </a:rPr>
              <a:t>": "</a:t>
            </a:r>
            <a:r>
              <a:rPr lang="en-US" sz="1200" dirty="0" err="1">
                <a:latin typeface="Monaco"/>
                <a:cs typeface="Monaco"/>
              </a:rPr>
              <a:t>TPO_News</a:t>
            </a:r>
            <a:r>
              <a:rPr lang="en-US" sz="1200" dirty="0">
                <a:latin typeface="Monaco"/>
                <a:cs typeface="Monaco"/>
              </a:rPr>
              <a:t>",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</a:t>
            </a:r>
            <a:r>
              <a:rPr lang="en-US" sz="1200" dirty="0" err="1">
                <a:latin typeface="Monaco"/>
                <a:cs typeface="Monaco"/>
              </a:rPr>
              <a:t>created_at</a:t>
            </a:r>
            <a:r>
              <a:rPr lang="en-US" sz="1200" dirty="0">
                <a:latin typeface="Monaco"/>
                <a:cs typeface="Monaco"/>
              </a:rPr>
              <a:t>": "Fri May 15 04:16:38 +0000 2009",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"description": "Child of God - Married - Gun carrying NRA Conservative - Right Winger hard Core Anti </a:t>
            </a:r>
            <a:r>
              <a:rPr lang="en-US" sz="1200" dirty="0" err="1">
                <a:latin typeface="Monaco"/>
                <a:cs typeface="Monaco"/>
              </a:rPr>
              <a:t>Obama</a:t>
            </a:r>
            <a:r>
              <a:rPr lang="en-US" sz="1200" dirty="0">
                <a:latin typeface="Monaco"/>
                <a:cs typeface="Monaco"/>
              </a:rPr>
              <a:t> (Pro America), </a:t>
            </a:r>
            <a:r>
              <a:rPr lang="en-US" sz="1200" dirty="0" err="1">
                <a:latin typeface="Monaco"/>
                <a:cs typeface="Monaco"/>
              </a:rPr>
              <a:t>Parrothead</a:t>
            </a:r>
            <a:r>
              <a:rPr lang="en-US" sz="1200" dirty="0">
                <a:latin typeface="Monaco"/>
                <a:cs typeface="Monaco"/>
              </a:rPr>
              <a:t> - </a:t>
            </a:r>
            <a:r>
              <a:rPr lang="en-US" sz="1200" dirty="0" err="1">
                <a:latin typeface="Monaco"/>
                <a:cs typeface="Monaco"/>
              </a:rPr>
              <a:t>www.ABoldStepBack.com</a:t>
            </a:r>
            <a:r>
              <a:rPr lang="en-US" sz="1200" dirty="0">
                <a:latin typeface="Monaco"/>
                <a:cs typeface="Monaco"/>
              </a:rPr>
              <a:t> #</a:t>
            </a:r>
            <a:r>
              <a:rPr lang="en-US" sz="1200" dirty="0" err="1">
                <a:latin typeface="Monaco"/>
                <a:cs typeface="Monaco"/>
              </a:rPr>
              <a:t>tcot</a:t>
            </a:r>
            <a:r>
              <a:rPr lang="en-US" sz="1200" dirty="0">
                <a:latin typeface="Monaco"/>
                <a:cs typeface="Monaco"/>
              </a:rPr>
              <a:t> #</a:t>
            </a:r>
            <a:r>
              <a:rPr lang="en-US" sz="1200" dirty="0" err="1">
                <a:latin typeface="Monaco"/>
                <a:cs typeface="Monaco"/>
              </a:rPr>
              <a:t>nra</a:t>
            </a:r>
            <a:r>
              <a:rPr lang="en-US" sz="1200" dirty="0">
                <a:latin typeface="Monaco"/>
                <a:cs typeface="Monaco"/>
              </a:rPr>
              <a:t> #</a:t>
            </a:r>
            <a:r>
              <a:rPr lang="en-US" sz="1200" dirty="0" err="1">
                <a:latin typeface="Monaco"/>
                <a:cs typeface="Monaco"/>
              </a:rPr>
              <a:t>iPhone</a:t>
            </a:r>
            <a:r>
              <a:rPr lang="en-US" sz="1200" dirty="0">
                <a:latin typeface="Monaco"/>
                <a:cs typeface="Monaco"/>
              </a:rPr>
              <a:t>",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</a:t>
            </a:r>
            <a:r>
              <a:rPr lang="en-US" sz="1200" dirty="0" err="1">
                <a:latin typeface="Monaco"/>
                <a:cs typeface="Monaco"/>
              </a:rPr>
              <a:t>followers_count</a:t>
            </a:r>
            <a:r>
              <a:rPr lang="en-US" sz="1200" dirty="0">
                <a:latin typeface="Monaco"/>
                <a:cs typeface="Monaco"/>
              </a:rPr>
              <a:t>": 10470,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</a:t>
            </a:r>
            <a:r>
              <a:rPr lang="en-US" sz="1200" dirty="0" err="1">
                <a:latin typeface="Monaco"/>
                <a:cs typeface="Monaco"/>
              </a:rPr>
              <a:t>friends_count</a:t>
            </a:r>
            <a:r>
              <a:rPr lang="en-US" sz="1200" dirty="0">
                <a:latin typeface="Monaco"/>
                <a:cs typeface="Monaco"/>
              </a:rPr>
              <a:t>": 11328,  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"name": "Tom </a:t>
            </a:r>
            <a:r>
              <a:rPr lang="en-US" sz="1200" dirty="0" err="1">
                <a:latin typeface="Monaco"/>
                <a:cs typeface="Monaco"/>
              </a:rPr>
              <a:t>O'Halloran</a:t>
            </a:r>
            <a:r>
              <a:rPr lang="en-US" sz="1200" dirty="0">
                <a:latin typeface="Monaco"/>
                <a:cs typeface="Monaco"/>
              </a:rPr>
              <a:t>", 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</a:t>
            </a:r>
            <a:r>
              <a:rPr lang="en-US" sz="1200" dirty="0" err="1">
                <a:latin typeface="Monaco"/>
                <a:cs typeface="Monaco"/>
              </a:rPr>
              <a:t>profile_background_color</a:t>
            </a:r>
            <a:r>
              <a:rPr lang="en-US" sz="1200" dirty="0">
                <a:latin typeface="Monaco"/>
                <a:cs typeface="Monaco"/>
              </a:rPr>
              <a:t>": "f2f5f5", 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</a:t>
            </a:r>
            <a:r>
              <a:rPr lang="en-US" sz="1200" dirty="0" err="1">
                <a:latin typeface="Monaco"/>
                <a:cs typeface="Monaco"/>
              </a:rPr>
              <a:t>profile_image_url</a:t>
            </a:r>
            <a:r>
              <a:rPr lang="en-US" sz="1200" dirty="0">
                <a:latin typeface="Monaco"/>
                <a:cs typeface="Monaco"/>
              </a:rPr>
              <a:t>": "http://a3.twimg.com/profile_images/295981637/TPO_Balcony_normal.jpg", 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"protected": false,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</a:t>
            </a:r>
            <a:r>
              <a:rPr lang="en-US" sz="1200" dirty="0" err="1">
                <a:latin typeface="Monaco"/>
                <a:cs typeface="Monaco"/>
              </a:rPr>
              <a:t>statuses_count</a:t>
            </a:r>
            <a:r>
              <a:rPr lang="en-US" sz="1200" dirty="0">
                <a:latin typeface="Monaco"/>
                <a:cs typeface="Monaco"/>
              </a:rPr>
              <a:t>": 21147,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"location": "Las Vegas, Baby!!",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</a:t>
            </a:r>
            <a:r>
              <a:rPr lang="en-US" sz="1200" dirty="0" err="1">
                <a:latin typeface="Monaco"/>
                <a:cs typeface="Monaco"/>
              </a:rPr>
              <a:t>time_zone</a:t>
            </a:r>
            <a:r>
              <a:rPr lang="en-US" sz="1200" dirty="0">
                <a:latin typeface="Monaco"/>
                <a:cs typeface="Monaco"/>
              </a:rPr>
              <a:t>": "Pacific Time (US &amp; Canada)",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</a:t>
            </a:r>
            <a:r>
              <a:rPr lang="en-US" sz="1200" dirty="0" err="1">
                <a:latin typeface="Monaco"/>
                <a:cs typeface="Monaco"/>
              </a:rPr>
              <a:t>url</a:t>
            </a:r>
            <a:r>
              <a:rPr lang="en-US" sz="1200" dirty="0">
                <a:latin typeface="Monaco"/>
                <a:cs typeface="Monaco"/>
              </a:rPr>
              <a:t>": "http://www.tpo.net/1dollar",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   "</a:t>
            </a:r>
            <a:r>
              <a:rPr lang="en-US" sz="1200" dirty="0" err="1">
                <a:latin typeface="Monaco"/>
                <a:cs typeface="Monaco"/>
              </a:rPr>
              <a:t>utc_offset</a:t>
            </a:r>
            <a:r>
              <a:rPr lang="en-US" sz="1200" dirty="0">
                <a:latin typeface="Monaco"/>
                <a:cs typeface="Monaco"/>
              </a:rPr>
              <a:t>": -28800, 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     }</a:t>
            </a:r>
          </a:p>
          <a:p>
            <a:pPr algn="l"/>
            <a:r>
              <a:rPr lang="en-US" sz="1200" dirty="0">
                <a:latin typeface="Monaco"/>
                <a:cs typeface="Monaco"/>
              </a:rPr>
              <a:t>}</a:t>
            </a:r>
          </a:p>
        </p:txBody>
      </p:sp>
      <p:sp>
        <p:nvSpPr>
          <p:cNvPr id="9" name="Explosion 2 8"/>
          <p:cNvSpPr/>
          <p:nvPr/>
        </p:nvSpPr>
        <p:spPr>
          <a:xfrm>
            <a:off x="4106334" y="3332162"/>
            <a:ext cx="2743199" cy="1630361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dirty="0">
                <a:latin typeface="Helvetica Neue (Body)"/>
                <a:cs typeface="Helvetica Neue (Body)"/>
              </a:rPr>
              <a:t>Social graphs!</a:t>
            </a:r>
          </a:p>
        </p:txBody>
      </p:sp>
      <p:sp>
        <p:nvSpPr>
          <p:cNvPr id="10" name="Explosion 2 9"/>
          <p:cNvSpPr/>
          <p:nvPr/>
        </p:nvSpPr>
        <p:spPr>
          <a:xfrm>
            <a:off x="4572001" y="5227640"/>
            <a:ext cx="2743199" cy="1630361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dirty="0"/>
              <a:t>(Noisy) location info!</a:t>
            </a:r>
          </a:p>
        </p:txBody>
      </p:sp>
      <p:sp>
        <p:nvSpPr>
          <p:cNvPr id="12" name="Explosion 2 11"/>
          <p:cNvSpPr/>
          <p:nvPr/>
        </p:nvSpPr>
        <p:spPr>
          <a:xfrm>
            <a:off x="6781800" y="4191000"/>
            <a:ext cx="2362200" cy="1325561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dirty="0"/>
              <a:t>Images!</a:t>
            </a:r>
          </a:p>
        </p:txBody>
      </p:sp>
      <p:sp>
        <p:nvSpPr>
          <p:cNvPr id="13" name="Explosion 2 12"/>
          <p:cNvSpPr/>
          <p:nvPr/>
        </p:nvSpPr>
        <p:spPr>
          <a:xfrm>
            <a:off x="3462869" y="1989667"/>
            <a:ext cx="2743199" cy="1630361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dirty="0"/>
              <a:t>Reply/Forward graphs!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data we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17638"/>
            <a:ext cx="8686800" cy="526297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l"/>
            <a:r>
              <a:rPr lang="en-US" sz="1200" dirty="0">
                <a:solidFill>
                  <a:srgbClr val="BFBFBF"/>
                </a:solidFill>
                <a:latin typeface="Monaco"/>
                <a:cs typeface="Monaco"/>
              </a:rPr>
              <a:t>{</a:t>
            </a:r>
          </a:p>
          <a:p>
            <a:pPr algn="l"/>
            <a:r>
              <a:rPr lang="en-US" sz="1200" b="1" dirty="0">
                <a:solidFill>
                  <a:srgbClr val="333399"/>
                </a:solidFill>
                <a:latin typeface="Monaco"/>
                <a:cs typeface="Monaco"/>
              </a:rPr>
              <a:t>    "text":</a:t>
            </a:r>
            <a:r>
              <a:rPr lang="en-US" sz="1200" b="1" dirty="0">
                <a:solidFill>
                  <a:srgbClr val="17375E"/>
                </a:solidFill>
                <a:latin typeface="Monaco"/>
                <a:cs typeface="Monaco"/>
              </a:rPr>
              <a:t> </a:t>
            </a:r>
            <a:r>
              <a:rPr lang="en-US" sz="1200" b="1" dirty="0">
                <a:latin typeface="Monaco"/>
                <a:cs typeface="Monaco"/>
              </a:rPr>
              <a:t>"Time for the States to fight back !!!    Tenth Amendment Movement: Taking On the Feds http://bit.ly/14t1RV   #</a:t>
            </a:r>
            <a:r>
              <a:rPr lang="en-US" sz="1200" b="1" dirty="0" err="1">
                <a:latin typeface="Monaco"/>
                <a:cs typeface="Monaco"/>
              </a:rPr>
              <a:t>tcot</a:t>
            </a:r>
            <a:r>
              <a:rPr lang="en-US" sz="1200" b="1" dirty="0">
                <a:latin typeface="Monaco"/>
                <a:cs typeface="Monaco"/>
              </a:rPr>
              <a:t> #</a:t>
            </a:r>
            <a:r>
              <a:rPr lang="en-US" sz="1200" b="1" dirty="0" err="1">
                <a:latin typeface="Monaco"/>
                <a:cs typeface="Monaco"/>
              </a:rPr>
              <a:t>teaparty</a:t>
            </a:r>
            <a:r>
              <a:rPr lang="en-US" sz="1200" b="1" dirty="0">
                <a:latin typeface="Monaco"/>
                <a:cs typeface="Monaco"/>
              </a:rPr>
              <a:t>”</a:t>
            </a:r>
            <a:r>
              <a:rPr lang="en-US" sz="1200" dirty="0">
                <a:latin typeface="Monaco"/>
                <a:cs typeface="Monaco"/>
              </a:rPr>
              <a:t>,</a:t>
            </a:r>
          </a:p>
          <a:p>
            <a:pPr algn="l"/>
            <a:r>
              <a:rPr lang="en-US" sz="1200" b="1" dirty="0">
                <a:solidFill>
                  <a:schemeClr val="accent2"/>
                </a:solidFill>
                <a:latin typeface="Monaco"/>
                <a:cs typeface="Monaco"/>
              </a:rPr>
              <a:t>    "</a:t>
            </a:r>
            <a:r>
              <a:rPr lang="en-US" sz="1200" b="1" dirty="0" err="1">
                <a:solidFill>
                  <a:schemeClr val="accent2"/>
                </a:solidFill>
                <a:latin typeface="Monaco"/>
                <a:cs typeface="Monaco"/>
              </a:rPr>
              <a:t>created_at</a:t>
            </a:r>
            <a:r>
              <a:rPr lang="en-US" sz="1200" b="1" dirty="0">
                <a:solidFill>
                  <a:schemeClr val="accent2"/>
                </a:solidFill>
                <a:latin typeface="Monaco"/>
                <a:cs typeface="Monaco"/>
              </a:rPr>
              <a:t>"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Monaco"/>
                <a:cs typeface="Monaco"/>
              </a:rPr>
              <a:t>:</a:t>
            </a:r>
            <a:r>
              <a:rPr lang="en-US" sz="1200" b="1" dirty="0">
                <a:latin typeface="Monaco"/>
                <a:cs typeface="Monaco"/>
              </a:rPr>
              <a:t> "Tue Nov 17 21:08:39 +0000 2009",  </a:t>
            </a:r>
          </a:p>
          <a:p>
            <a:pPr algn="l"/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Monaco"/>
                <a:cs typeface="Monaco"/>
              </a:rPr>
              <a:t>    "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geo": null,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"id": 5806348114,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"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in_reply_to_screen_name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": null,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"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in_reply_to_status_id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": null,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"user": {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screen_name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": "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TPO_News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",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created_at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": "Fri May 15 04:16:38 +0000 2009",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"description": "Child of God - Married - Gun carrying NRA Conservative - Right Winger hard Core Anti 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Obama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(Pro America), 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Parrothead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- 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www.ABoldStepBack.com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#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tcot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#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nra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#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iPhone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",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followers_count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": 10470,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friends_count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": 11328,  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"name": "Tom 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O'Halloran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", 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profile_background_color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": "f2f5f5", 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profile_image_url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": "http://a3.twimg.com/profile_images/295981637/TPO_Balcony_normal.jpg", 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"protected": false,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statuses_count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": 21147,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"location": "Las Vegas, Baby!!",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time_zone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": "Pacific Time (US &amp; Canada)",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url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": "http://www.tpo.net/1dollar",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   "</a:t>
            </a:r>
            <a:r>
              <a:rPr lang="en-US" sz="1200" dirty="0" err="1">
                <a:solidFill>
                  <a:schemeClr val="accent1"/>
                </a:solidFill>
                <a:latin typeface="Monaco"/>
                <a:cs typeface="Monaco"/>
              </a:rPr>
              <a:t>utc_offset</a:t>
            </a:r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": -28800, 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     }</a:t>
            </a:r>
          </a:p>
          <a:p>
            <a:pPr algn="l"/>
            <a:r>
              <a:rPr lang="en-US" sz="1200" dirty="0">
                <a:solidFill>
                  <a:schemeClr val="accent1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5803054" y="2297854"/>
            <a:ext cx="1588347" cy="5417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t"/>
          <a:lstStyle/>
          <a:p>
            <a:pPr marL="342882" indent="-342882">
              <a:buAutoNum type="arabicPeriod"/>
            </a:pPr>
            <a:r>
              <a:rPr lang="en-US" sz="1400" dirty="0"/>
              <a:t>Text</a:t>
            </a:r>
          </a:p>
          <a:p>
            <a:pPr marL="342882" indent="-342882">
              <a:buAutoNum type="arabicPeriod"/>
            </a:pPr>
            <a:r>
              <a:rPr lang="en-US" sz="1400" dirty="0"/>
              <a:t>Timestamp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 confidence, 2008-2009</a:t>
            </a:r>
          </a:p>
          <a:p>
            <a:pPr lvl="1"/>
            <a:r>
              <a:rPr lang="en-US" dirty="0" smtClean="0"/>
              <a:t>Index of Consumer Sentiment (Reuters/Michigan)</a:t>
            </a:r>
          </a:p>
          <a:p>
            <a:pPr lvl="1"/>
            <a:r>
              <a:rPr lang="en-US" dirty="0" smtClean="0"/>
              <a:t>Gallup Daily  (free version from </a:t>
            </a:r>
            <a:r>
              <a:rPr lang="en-US" dirty="0" err="1" smtClean="0"/>
              <a:t>gallup.com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2008 Presidential Elections</a:t>
            </a:r>
          </a:p>
          <a:p>
            <a:pPr lvl="1"/>
            <a:r>
              <a:rPr lang="en-US" dirty="0" smtClean="0"/>
              <a:t>Aggregation, </a:t>
            </a:r>
            <a:r>
              <a:rPr lang="en-US" dirty="0" err="1" smtClean="0"/>
              <a:t>Pollster.com</a:t>
            </a:r>
            <a:endParaRPr lang="en-US" dirty="0" smtClean="0"/>
          </a:p>
          <a:p>
            <a:r>
              <a:rPr lang="en-US" dirty="0" smtClean="0"/>
              <a:t>2009 Presidential Job Approval</a:t>
            </a:r>
          </a:p>
          <a:p>
            <a:pPr lvl="1"/>
            <a:r>
              <a:rPr lang="en-US" dirty="0" smtClean="0"/>
              <a:t>Gallup Daily</a:t>
            </a:r>
          </a:p>
          <a:p>
            <a:r>
              <a:rPr lang="en-US" dirty="0" smtClean="0"/>
              <a:t>Which tweets correspond to these polls?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Message selection via topic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0657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Analyzed subsets of messages that contained manually selected topic keyword</a:t>
            </a:r>
          </a:p>
          <a:p>
            <a:pPr lvl="1"/>
            <a:r>
              <a:rPr lang="en-US" dirty="0" smtClean="0"/>
              <a:t>“economy”, “jobs”, “job”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obama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obama</a:t>
            </a:r>
            <a:r>
              <a:rPr lang="en-US" dirty="0" smtClean="0"/>
              <a:t>”, “</a:t>
            </a:r>
            <a:r>
              <a:rPr lang="en-US" dirty="0" err="1" smtClean="0"/>
              <a:t>mccain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High day-to-day volatility</a:t>
            </a:r>
          </a:p>
          <a:p>
            <a:pPr lvl="1"/>
            <a:r>
              <a:rPr lang="en-US" dirty="0" smtClean="0"/>
              <a:t>Fraction of messages containing keyword</a:t>
            </a:r>
          </a:p>
          <a:p>
            <a:pPr lvl="1"/>
            <a:r>
              <a:rPr lang="en-US" dirty="0" smtClean="0"/>
              <a:t>Nov 5 2008: 15% contain “</a:t>
            </a:r>
            <a:r>
              <a:rPr lang="en-US" dirty="0" err="1" smtClean="0"/>
              <a:t>obama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371600"/>
            <a:ext cx="4469616" cy="5166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1802</Words>
  <Application>Microsoft Macintosh PowerPoint</Application>
  <PresentationFormat>On-screen Show (4:3)</PresentationFormat>
  <Paragraphs>286</Paragraphs>
  <Slides>37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From Tweets to Polls:  Linking Text Sentiment to Public Opinion Time Series</vt:lpstr>
      <vt:lpstr>Measuring public opinion through social media?</vt:lpstr>
      <vt:lpstr>Contributions</vt:lpstr>
      <vt:lpstr>Rest of talk</vt:lpstr>
      <vt:lpstr>Text Data: Twitter</vt:lpstr>
      <vt:lpstr>Message data</vt:lpstr>
      <vt:lpstr>Message data we use</vt:lpstr>
      <vt:lpstr>Poll Data</vt:lpstr>
      <vt:lpstr>Message selection via topic keywords</vt:lpstr>
      <vt:lpstr>Sentiment analysis: word counting </vt:lpstr>
      <vt:lpstr>A note on the sentiment list</vt:lpstr>
      <vt:lpstr>Sentiment Ratio over Messages</vt:lpstr>
      <vt:lpstr>Sentiment Ratio Moving Average</vt:lpstr>
      <vt:lpstr>Sentiment Ratio Moving Average</vt:lpstr>
      <vt:lpstr>Sentiment Ratio Moving Average</vt:lpstr>
      <vt:lpstr>Smoothed comparisons “jobs” sentiment</vt:lpstr>
      <vt:lpstr>Smoothed comparisons “jobs” sentiment</vt:lpstr>
      <vt:lpstr>Smoothed comparisons “jobs” sentiment</vt:lpstr>
      <vt:lpstr>Smoothed comparisons “jobs” sentiment</vt:lpstr>
      <vt:lpstr>Smoothed comparisons “jobs” sentiment</vt:lpstr>
      <vt:lpstr>Smoothed comparisons “jobs” sentiment</vt:lpstr>
      <vt:lpstr>Smoothed comparisons “jobs” sentiment</vt:lpstr>
      <vt:lpstr>Smoothed comparisons “jobs” sentiment</vt:lpstr>
      <vt:lpstr>Smoothed comparisons “jobs” sentiment</vt:lpstr>
      <vt:lpstr>Smoothed comparisons “jobs” sentiment</vt:lpstr>
      <vt:lpstr>Smoothed comparisons “jobs” sentiment</vt:lpstr>
      <vt:lpstr>Smoothed comparisons “jobs” sentiment</vt:lpstr>
      <vt:lpstr>Smoothed comparisons “jobs” sentiment</vt:lpstr>
      <vt:lpstr>Smoothed comparisons “jobs” sentiment</vt:lpstr>
      <vt:lpstr>Smoothed comparisons “jobs” sentiment</vt:lpstr>
      <vt:lpstr>Smoothed comparisons “jobs” sentiment</vt:lpstr>
      <vt:lpstr>Which leads, poll or text?</vt:lpstr>
      <vt:lpstr>Keyword message selection</vt:lpstr>
      <vt:lpstr>Presidential elections and  job approval</vt:lpstr>
      <vt:lpstr>Presidential elections and  job approval</vt:lpstr>
      <vt:lpstr>Related work: aggregate sentiment</vt:lpstr>
      <vt:lpstr>Conclusions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Tweets to Polls:  Linking Text Sentiment to Public Opinion Time Series</dc:title>
  <dc:creator>Brendan O'Connor</dc:creator>
  <cp:lastModifiedBy>Brendan O'Connor</cp:lastModifiedBy>
  <cp:revision>204</cp:revision>
  <dcterms:created xsi:type="dcterms:W3CDTF">2010-05-25T13:07:10Z</dcterms:created>
  <dcterms:modified xsi:type="dcterms:W3CDTF">2010-05-25T15:02:07Z</dcterms:modified>
</cp:coreProperties>
</file>